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sldIdLst>
    <p:sldId id="256" r:id="rId2"/>
    <p:sldId id="257" r:id="rId3"/>
    <p:sldId id="258" r:id="rId4"/>
    <p:sldId id="259" r:id="rId5"/>
    <p:sldId id="305" r:id="rId6"/>
    <p:sldId id="307" r:id="rId7"/>
    <p:sldId id="261" r:id="rId8"/>
    <p:sldId id="262" r:id="rId9"/>
    <p:sldId id="263" r:id="rId10"/>
    <p:sldId id="264" r:id="rId11"/>
    <p:sldId id="301" r:id="rId12"/>
    <p:sldId id="267" r:id="rId13"/>
    <p:sldId id="268" r:id="rId14"/>
    <p:sldId id="291" r:id="rId15"/>
    <p:sldId id="270" r:id="rId16"/>
    <p:sldId id="271" r:id="rId17"/>
    <p:sldId id="272" r:id="rId18"/>
    <p:sldId id="302" r:id="rId19"/>
    <p:sldId id="273" r:id="rId20"/>
    <p:sldId id="274" r:id="rId21"/>
    <p:sldId id="292" r:id="rId22"/>
    <p:sldId id="293" r:id="rId23"/>
    <p:sldId id="294" r:id="rId24"/>
    <p:sldId id="295" r:id="rId25"/>
    <p:sldId id="277" r:id="rId26"/>
    <p:sldId id="278" r:id="rId27"/>
    <p:sldId id="281" r:id="rId28"/>
    <p:sldId id="282" r:id="rId29"/>
    <p:sldId id="283" r:id="rId30"/>
    <p:sldId id="304" r:id="rId31"/>
    <p:sldId id="285" r:id="rId32"/>
    <p:sldId id="303" r:id="rId33"/>
    <p:sldId id="296" r:id="rId34"/>
    <p:sldId id="288"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00"/>
    <a:srgbClr val="371ECC"/>
    <a:srgbClr val="ECF1F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0462" autoAdjust="0"/>
  </p:normalViewPr>
  <p:slideViewPr>
    <p:cSldViewPr>
      <p:cViewPr>
        <p:scale>
          <a:sx n="59" d="100"/>
          <a:sy n="59" d="100"/>
        </p:scale>
        <p:origin x="-1674" y="-72"/>
      </p:cViewPr>
      <p:guideLst>
        <p:guide orient="horz" pos="2160"/>
        <p:guide pos="2880"/>
      </p:guideLst>
    </p:cSldViewPr>
  </p:slideViewPr>
  <p:outlineViewPr>
    <p:cViewPr>
      <p:scale>
        <a:sx n="33" d="100"/>
        <a:sy n="33" d="100"/>
      </p:scale>
      <p:origin x="0" y="0"/>
    </p:cViewPr>
  </p:outlineViewPr>
  <p:notesTextViewPr>
    <p:cViewPr>
      <p:scale>
        <a:sx n="1" d="1"/>
        <a:sy n="1" d="1"/>
      </p:scale>
      <p:origin x="0" y="30"/>
    </p:cViewPr>
  </p:notesTextViewPr>
  <p:sorterViewPr>
    <p:cViewPr>
      <p:scale>
        <a:sx n="66" d="100"/>
        <a:sy n="66" d="100"/>
      </p:scale>
      <p:origin x="0" y="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465780839895038"/>
          <c:y val="0.12409531290494959"/>
        </c:manualLayout>
      </c:layout>
      <c:overlay val="0"/>
    </c:title>
    <c:autoTitleDeleted val="0"/>
    <c:plotArea>
      <c:layout>
        <c:manualLayout>
          <c:layoutTarget val="inner"/>
          <c:xMode val="edge"/>
          <c:yMode val="edge"/>
          <c:x val="0.21109659988788981"/>
          <c:y val="7.1986601386561433E-2"/>
          <c:w val="0.64446128608923881"/>
          <c:h val="0.71483070866141762"/>
        </c:manualLayout>
      </c:layout>
      <c:barChart>
        <c:barDir val="col"/>
        <c:grouping val="clustered"/>
        <c:varyColors val="0"/>
        <c:ser>
          <c:idx val="0"/>
          <c:order val="0"/>
          <c:tx>
            <c:strRef>
              <c:f>Sheet1!$B$1</c:f>
              <c:strCache>
                <c:ptCount val="1"/>
                <c:pt idx="0">
                  <c:v>% of people</c:v>
                </c:pt>
              </c:strCache>
            </c:strRef>
          </c:tx>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10</c:v>
                </c:pt>
                <c:pt idx="1">
                  <c:v>50</c:v>
                </c:pt>
                <c:pt idx="2">
                  <c:v>25</c:v>
                </c:pt>
                <c:pt idx="3">
                  <c:v>10</c:v>
                </c:pt>
                <c:pt idx="4">
                  <c:v>3</c:v>
                </c:pt>
                <c:pt idx="5">
                  <c:v>2</c:v>
                </c:pt>
              </c:numCache>
            </c:numRef>
          </c:val>
        </c:ser>
        <c:dLbls>
          <c:showLegendKey val="0"/>
          <c:showVal val="0"/>
          <c:showCatName val="0"/>
          <c:showSerName val="0"/>
          <c:showPercent val="0"/>
          <c:showBubbleSize val="0"/>
        </c:dLbls>
        <c:gapWidth val="150"/>
        <c:axId val="78434304"/>
        <c:axId val="108387648"/>
      </c:barChart>
      <c:catAx>
        <c:axId val="78434304"/>
        <c:scaling>
          <c:orientation val="minMax"/>
        </c:scaling>
        <c:delete val="0"/>
        <c:axPos val="b"/>
        <c:numFmt formatCode="General" sourceLinked="1"/>
        <c:majorTickMark val="out"/>
        <c:minorTickMark val="none"/>
        <c:tickLblPos val="nextTo"/>
        <c:crossAx val="108387648"/>
        <c:crosses val="autoZero"/>
        <c:auto val="1"/>
        <c:lblAlgn val="ctr"/>
        <c:lblOffset val="5"/>
        <c:noMultiLvlLbl val="0"/>
      </c:catAx>
      <c:valAx>
        <c:axId val="108387648"/>
        <c:scaling>
          <c:orientation val="minMax"/>
          <c:max val="80"/>
          <c:min val="0"/>
        </c:scaling>
        <c:delete val="0"/>
        <c:axPos val="l"/>
        <c:numFmt formatCode="General" sourceLinked="1"/>
        <c:majorTickMark val="out"/>
        <c:minorTickMark val="none"/>
        <c:tickLblPos val="nextTo"/>
        <c:crossAx val="78434304"/>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803933599247"/>
          <c:y val="0.11365334140924692"/>
          <c:w val="0.64446128608923881"/>
          <c:h val="0.71483070866141762"/>
        </c:manualLayout>
      </c:layout>
      <c:barChart>
        <c:barDir val="col"/>
        <c:grouping val="clustered"/>
        <c:varyColors val="0"/>
        <c:ser>
          <c:idx val="0"/>
          <c:order val="0"/>
          <c:tx>
            <c:strRef>
              <c:f>Sheet1!$B$1</c:f>
              <c:strCache>
                <c:ptCount val="1"/>
                <c:pt idx="0">
                  <c:v>% of people</c:v>
                </c:pt>
              </c:strCache>
            </c:strRef>
          </c:tx>
          <c:spPr>
            <a:solidFill>
              <a:schemeClr val="accent1">
                <a:lumMod val="75000"/>
              </a:schemeClr>
            </a:solidFill>
          </c:spPr>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0.2</c:v>
                </c:pt>
                <c:pt idx="1">
                  <c:v>0.2</c:v>
                </c:pt>
                <c:pt idx="2">
                  <c:v>0.30000000000000032</c:v>
                </c:pt>
                <c:pt idx="3">
                  <c:v>0.1</c:v>
                </c:pt>
                <c:pt idx="4">
                  <c:v>0.1</c:v>
                </c:pt>
                <c:pt idx="5">
                  <c:v>0.1</c:v>
                </c:pt>
              </c:numCache>
            </c:numRef>
          </c:val>
        </c:ser>
        <c:dLbls>
          <c:showLegendKey val="0"/>
          <c:showVal val="0"/>
          <c:showCatName val="0"/>
          <c:showSerName val="0"/>
          <c:showPercent val="0"/>
          <c:showBubbleSize val="0"/>
        </c:dLbls>
        <c:gapWidth val="150"/>
        <c:axId val="37325312"/>
        <c:axId val="109438080"/>
      </c:barChart>
      <c:catAx>
        <c:axId val="37325312"/>
        <c:scaling>
          <c:orientation val="minMax"/>
        </c:scaling>
        <c:delete val="0"/>
        <c:axPos val="b"/>
        <c:numFmt formatCode="General" sourceLinked="1"/>
        <c:majorTickMark val="out"/>
        <c:minorTickMark val="none"/>
        <c:tickLblPos val="none"/>
        <c:crossAx val="109438080"/>
        <c:crosses val="autoZero"/>
        <c:auto val="1"/>
        <c:lblAlgn val="ctr"/>
        <c:lblOffset val="5"/>
        <c:noMultiLvlLbl val="0"/>
      </c:catAx>
      <c:valAx>
        <c:axId val="109438080"/>
        <c:scaling>
          <c:orientation val="minMax"/>
          <c:max val="0.8"/>
          <c:min val="0"/>
        </c:scaling>
        <c:delete val="0"/>
        <c:axPos val="l"/>
        <c:numFmt formatCode="General" sourceLinked="1"/>
        <c:majorTickMark val="out"/>
        <c:minorTickMark val="none"/>
        <c:tickLblPos val="none"/>
        <c:crossAx val="37325312"/>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803933599247"/>
          <c:y val="0.11365334140924692"/>
          <c:w val="0.64446128608923881"/>
          <c:h val="0.71483070866141762"/>
        </c:manualLayout>
      </c:layout>
      <c:barChart>
        <c:barDir val="col"/>
        <c:grouping val="clustered"/>
        <c:varyColors val="0"/>
        <c:ser>
          <c:idx val="0"/>
          <c:order val="0"/>
          <c:tx>
            <c:strRef>
              <c:f>Sheet1!$B$1</c:f>
              <c:strCache>
                <c:ptCount val="1"/>
                <c:pt idx="0">
                  <c:v>% of people</c:v>
                </c:pt>
              </c:strCache>
            </c:strRef>
          </c:tx>
          <c:spPr>
            <a:solidFill>
              <a:schemeClr val="accent1">
                <a:lumMod val="75000"/>
              </a:schemeClr>
            </a:solidFill>
          </c:spPr>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0.2</c:v>
                </c:pt>
                <c:pt idx="1">
                  <c:v>0.2</c:v>
                </c:pt>
                <c:pt idx="2">
                  <c:v>0.30000000000000032</c:v>
                </c:pt>
                <c:pt idx="3">
                  <c:v>0.1</c:v>
                </c:pt>
                <c:pt idx="4">
                  <c:v>0.1</c:v>
                </c:pt>
                <c:pt idx="5">
                  <c:v>0.1</c:v>
                </c:pt>
              </c:numCache>
            </c:numRef>
          </c:val>
        </c:ser>
        <c:dLbls>
          <c:showLegendKey val="0"/>
          <c:showVal val="0"/>
          <c:showCatName val="0"/>
          <c:showSerName val="0"/>
          <c:showPercent val="0"/>
          <c:showBubbleSize val="0"/>
        </c:dLbls>
        <c:gapWidth val="150"/>
        <c:axId val="47717376"/>
        <c:axId val="109444416"/>
      </c:barChart>
      <c:catAx>
        <c:axId val="47717376"/>
        <c:scaling>
          <c:orientation val="minMax"/>
        </c:scaling>
        <c:delete val="0"/>
        <c:axPos val="b"/>
        <c:numFmt formatCode="General" sourceLinked="1"/>
        <c:majorTickMark val="out"/>
        <c:minorTickMark val="none"/>
        <c:tickLblPos val="none"/>
        <c:crossAx val="109444416"/>
        <c:crosses val="autoZero"/>
        <c:auto val="1"/>
        <c:lblAlgn val="ctr"/>
        <c:lblOffset val="5"/>
        <c:noMultiLvlLbl val="0"/>
      </c:catAx>
      <c:valAx>
        <c:axId val="109444416"/>
        <c:scaling>
          <c:orientation val="minMax"/>
          <c:max val="0.8"/>
          <c:min val="0"/>
        </c:scaling>
        <c:delete val="0"/>
        <c:axPos val="l"/>
        <c:numFmt formatCode="General" sourceLinked="1"/>
        <c:majorTickMark val="out"/>
        <c:minorTickMark val="none"/>
        <c:tickLblPos val="none"/>
        <c:crossAx val="47717376"/>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803933599247"/>
          <c:y val="0.11365334140924692"/>
          <c:w val="0.64446128608923881"/>
          <c:h val="0.71483070866141762"/>
        </c:manualLayout>
      </c:layout>
      <c:barChart>
        <c:barDir val="col"/>
        <c:grouping val="clustered"/>
        <c:varyColors val="0"/>
        <c:ser>
          <c:idx val="0"/>
          <c:order val="0"/>
          <c:tx>
            <c:strRef>
              <c:f>Sheet1!$B$1</c:f>
              <c:strCache>
                <c:ptCount val="1"/>
                <c:pt idx="0">
                  <c:v>% of people</c:v>
                </c:pt>
              </c:strCache>
            </c:strRef>
          </c:tx>
          <c:spPr>
            <a:solidFill>
              <a:schemeClr val="accent1">
                <a:lumMod val="75000"/>
              </a:schemeClr>
            </a:solidFill>
          </c:spPr>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0.2</c:v>
                </c:pt>
                <c:pt idx="1">
                  <c:v>0.2</c:v>
                </c:pt>
                <c:pt idx="2">
                  <c:v>0.30000000000000032</c:v>
                </c:pt>
                <c:pt idx="3">
                  <c:v>0.1</c:v>
                </c:pt>
                <c:pt idx="4">
                  <c:v>0.1</c:v>
                </c:pt>
                <c:pt idx="5">
                  <c:v>0.1</c:v>
                </c:pt>
              </c:numCache>
            </c:numRef>
          </c:val>
        </c:ser>
        <c:dLbls>
          <c:showLegendKey val="0"/>
          <c:showVal val="0"/>
          <c:showCatName val="0"/>
          <c:showSerName val="0"/>
          <c:showPercent val="0"/>
          <c:showBubbleSize val="0"/>
        </c:dLbls>
        <c:gapWidth val="150"/>
        <c:axId val="47932416"/>
        <c:axId val="109569728"/>
      </c:barChart>
      <c:catAx>
        <c:axId val="47932416"/>
        <c:scaling>
          <c:orientation val="minMax"/>
        </c:scaling>
        <c:delete val="0"/>
        <c:axPos val="b"/>
        <c:numFmt formatCode="General" sourceLinked="1"/>
        <c:majorTickMark val="out"/>
        <c:minorTickMark val="none"/>
        <c:tickLblPos val="none"/>
        <c:crossAx val="109569728"/>
        <c:crosses val="autoZero"/>
        <c:auto val="1"/>
        <c:lblAlgn val="ctr"/>
        <c:lblOffset val="5"/>
        <c:noMultiLvlLbl val="0"/>
      </c:catAx>
      <c:valAx>
        <c:axId val="109569728"/>
        <c:scaling>
          <c:orientation val="minMax"/>
          <c:max val="0.8"/>
          <c:min val="0"/>
        </c:scaling>
        <c:delete val="0"/>
        <c:axPos val="l"/>
        <c:numFmt formatCode="General" sourceLinked="1"/>
        <c:majorTickMark val="out"/>
        <c:minorTickMark val="none"/>
        <c:tickLblPos val="none"/>
        <c:crossAx val="47932416"/>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803933599247"/>
          <c:y val="0.11365334140924692"/>
          <c:w val="0.64446128608923881"/>
          <c:h val="0.71483070866141762"/>
        </c:manualLayout>
      </c:layout>
      <c:barChart>
        <c:barDir val="col"/>
        <c:grouping val="clustered"/>
        <c:varyColors val="0"/>
        <c:ser>
          <c:idx val="0"/>
          <c:order val="0"/>
          <c:tx>
            <c:strRef>
              <c:f>Sheet1!$B$1</c:f>
              <c:strCache>
                <c:ptCount val="1"/>
                <c:pt idx="0">
                  <c:v>% of people</c:v>
                </c:pt>
              </c:strCache>
            </c:strRef>
          </c:tx>
          <c:spPr>
            <a:solidFill>
              <a:schemeClr val="accent1">
                <a:lumMod val="75000"/>
              </a:schemeClr>
            </a:solidFill>
          </c:spPr>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0.2</c:v>
                </c:pt>
                <c:pt idx="1">
                  <c:v>0.2</c:v>
                </c:pt>
                <c:pt idx="2">
                  <c:v>0.30000000000000032</c:v>
                </c:pt>
                <c:pt idx="3">
                  <c:v>0.1</c:v>
                </c:pt>
                <c:pt idx="4">
                  <c:v>0.1</c:v>
                </c:pt>
                <c:pt idx="5">
                  <c:v>0.1</c:v>
                </c:pt>
              </c:numCache>
            </c:numRef>
          </c:val>
        </c:ser>
        <c:dLbls>
          <c:showLegendKey val="0"/>
          <c:showVal val="0"/>
          <c:showCatName val="0"/>
          <c:showSerName val="0"/>
          <c:showPercent val="0"/>
          <c:showBubbleSize val="0"/>
        </c:dLbls>
        <c:gapWidth val="150"/>
        <c:axId val="48184832"/>
        <c:axId val="109570880"/>
      </c:barChart>
      <c:catAx>
        <c:axId val="48184832"/>
        <c:scaling>
          <c:orientation val="minMax"/>
        </c:scaling>
        <c:delete val="0"/>
        <c:axPos val="b"/>
        <c:numFmt formatCode="General" sourceLinked="1"/>
        <c:majorTickMark val="out"/>
        <c:minorTickMark val="none"/>
        <c:tickLblPos val="none"/>
        <c:crossAx val="109570880"/>
        <c:crosses val="autoZero"/>
        <c:auto val="1"/>
        <c:lblAlgn val="ctr"/>
        <c:lblOffset val="5"/>
        <c:noMultiLvlLbl val="0"/>
      </c:catAx>
      <c:valAx>
        <c:axId val="109570880"/>
        <c:scaling>
          <c:orientation val="minMax"/>
          <c:max val="0.8"/>
          <c:min val="0"/>
        </c:scaling>
        <c:delete val="0"/>
        <c:axPos val="l"/>
        <c:numFmt formatCode="General" sourceLinked="1"/>
        <c:majorTickMark val="out"/>
        <c:minorTickMark val="none"/>
        <c:tickLblPos val="none"/>
        <c:crossAx val="48184832"/>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803933599247"/>
          <c:y val="0.11365334140924692"/>
          <c:w val="0.64446128608923881"/>
          <c:h val="0.71483070866141762"/>
        </c:manualLayout>
      </c:layout>
      <c:barChart>
        <c:barDir val="col"/>
        <c:grouping val="clustered"/>
        <c:varyColors val="0"/>
        <c:ser>
          <c:idx val="0"/>
          <c:order val="0"/>
          <c:tx>
            <c:strRef>
              <c:f>Sheet1!$B$1</c:f>
              <c:strCache>
                <c:ptCount val="1"/>
                <c:pt idx="0">
                  <c:v>% of people</c:v>
                </c:pt>
              </c:strCache>
            </c:strRef>
          </c:tx>
          <c:spPr>
            <a:solidFill>
              <a:schemeClr val="accent1">
                <a:lumMod val="75000"/>
              </a:schemeClr>
            </a:solidFill>
          </c:spPr>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0.2</c:v>
                </c:pt>
                <c:pt idx="1">
                  <c:v>0.2</c:v>
                </c:pt>
                <c:pt idx="2">
                  <c:v>0.30000000000000032</c:v>
                </c:pt>
                <c:pt idx="3">
                  <c:v>0.1</c:v>
                </c:pt>
                <c:pt idx="4">
                  <c:v>0.1</c:v>
                </c:pt>
                <c:pt idx="5">
                  <c:v>0.1</c:v>
                </c:pt>
              </c:numCache>
            </c:numRef>
          </c:val>
        </c:ser>
        <c:dLbls>
          <c:showLegendKey val="0"/>
          <c:showVal val="0"/>
          <c:showCatName val="0"/>
          <c:showSerName val="0"/>
          <c:showPercent val="0"/>
          <c:showBubbleSize val="0"/>
        </c:dLbls>
        <c:gapWidth val="150"/>
        <c:axId val="48337920"/>
        <c:axId val="109573760"/>
      </c:barChart>
      <c:catAx>
        <c:axId val="48337920"/>
        <c:scaling>
          <c:orientation val="minMax"/>
        </c:scaling>
        <c:delete val="0"/>
        <c:axPos val="b"/>
        <c:numFmt formatCode="General" sourceLinked="1"/>
        <c:majorTickMark val="out"/>
        <c:minorTickMark val="none"/>
        <c:tickLblPos val="none"/>
        <c:crossAx val="109573760"/>
        <c:crosses val="autoZero"/>
        <c:auto val="1"/>
        <c:lblAlgn val="ctr"/>
        <c:lblOffset val="5"/>
        <c:noMultiLvlLbl val="0"/>
      </c:catAx>
      <c:valAx>
        <c:axId val="109573760"/>
        <c:scaling>
          <c:orientation val="minMax"/>
          <c:max val="0.8"/>
          <c:min val="0"/>
        </c:scaling>
        <c:delete val="0"/>
        <c:axPos val="l"/>
        <c:numFmt formatCode="General" sourceLinked="1"/>
        <c:majorTickMark val="out"/>
        <c:minorTickMark val="none"/>
        <c:tickLblPos val="none"/>
        <c:crossAx val="48337920"/>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09659988788981"/>
          <c:y val="7.1986601386561433E-2"/>
          <c:w val="0.64446128608923881"/>
          <c:h val="0.71483070866141762"/>
        </c:manualLayout>
      </c:layout>
      <c:barChart>
        <c:barDir val="col"/>
        <c:grouping val="clustered"/>
        <c:varyColors val="0"/>
        <c:ser>
          <c:idx val="0"/>
          <c:order val="0"/>
          <c:tx>
            <c:strRef>
              <c:f>Sheet1!$B$1</c:f>
              <c:strCache>
                <c:ptCount val="1"/>
                <c:pt idx="0">
                  <c:v>% of people</c:v>
                </c:pt>
              </c:strCache>
            </c:strRef>
          </c:tx>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20</c:v>
                </c:pt>
                <c:pt idx="1">
                  <c:v>65</c:v>
                </c:pt>
                <c:pt idx="2">
                  <c:v>15</c:v>
                </c:pt>
                <c:pt idx="3">
                  <c:v>5</c:v>
                </c:pt>
                <c:pt idx="4">
                  <c:v>3</c:v>
                </c:pt>
                <c:pt idx="5">
                  <c:v>2</c:v>
                </c:pt>
              </c:numCache>
            </c:numRef>
          </c:val>
        </c:ser>
        <c:dLbls>
          <c:showLegendKey val="0"/>
          <c:showVal val="0"/>
          <c:showCatName val="0"/>
          <c:showSerName val="0"/>
          <c:showPercent val="0"/>
          <c:showBubbleSize val="0"/>
        </c:dLbls>
        <c:gapWidth val="150"/>
        <c:axId val="35824128"/>
        <c:axId val="109381312"/>
      </c:barChart>
      <c:catAx>
        <c:axId val="35824128"/>
        <c:scaling>
          <c:orientation val="minMax"/>
        </c:scaling>
        <c:delete val="0"/>
        <c:axPos val="b"/>
        <c:numFmt formatCode="General" sourceLinked="1"/>
        <c:majorTickMark val="out"/>
        <c:minorTickMark val="none"/>
        <c:tickLblPos val="nextTo"/>
        <c:crossAx val="109381312"/>
        <c:crosses val="autoZero"/>
        <c:auto val="1"/>
        <c:lblAlgn val="ctr"/>
        <c:lblOffset val="5"/>
        <c:noMultiLvlLbl val="0"/>
      </c:catAx>
      <c:valAx>
        <c:axId val="109381312"/>
        <c:scaling>
          <c:orientation val="minMax"/>
          <c:max val="80"/>
          <c:min val="0"/>
        </c:scaling>
        <c:delete val="0"/>
        <c:axPos val="l"/>
        <c:numFmt formatCode="General" sourceLinked="1"/>
        <c:majorTickMark val="out"/>
        <c:minorTickMark val="none"/>
        <c:tickLblPos val="nextTo"/>
        <c:crossAx val="35824128"/>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09659988788981"/>
          <c:y val="7.1986601386561433E-2"/>
          <c:w val="0.64446128608923881"/>
          <c:h val="0.71483070866141762"/>
        </c:manualLayout>
      </c:layout>
      <c:barChart>
        <c:barDir val="col"/>
        <c:grouping val="clustered"/>
        <c:varyColors val="0"/>
        <c:ser>
          <c:idx val="0"/>
          <c:order val="0"/>
          <c:tx>
            <c:strRef>
              <c:f>Sheet1!$B$1</c:f>
              <c:strCache>
                <c:ptCount val="1"/>
                <c:pt idx="0">
                  <c:v>% of people</c:v>
                </c:pt>
              </c:strCache>
            </c:strRef>
          </c:tx>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30</c:v>
                </c:pt>
                <c:pt idx="1">
                  <c:v>60</c:v>
                </c:pt>
                <c:pt idx="2">
                  <c:v>5</c:v>
                </c:pt>
                <c:pt idx="3">
                  <c:v>3</c:v>
                </c:pt>
                <c:pt idx="4">
                  <c:v>1</c:v>
                </c:pt>
                <c:pt idx="5">
                  <c:v>1</c:v>
                </c:pt>
              </c:numCache>
            </c:numRef>
          </c:val>
        </c:ser>
        <c:dLbls>
          <c:showLegendKey val="0"/>
          <c:showVal val="0"/>
          <c:showCatName val="0"/>
          <c:showSerName val="0"/>
          <c:showPercent val="0"/>
          <c:showBubbleSize val="0"/>
        </c:dLbls>
        <c:gapWidth val="150"/>
        <c:axId val="35825664"/>
        <c:axId val="109380736"/>
      </c:barChart>
      <c:catAx>
        <c:axId val="35825664"/>
        <c:scaling>
          <c:orientation val="minMax"/>
        </c:scaling>
        <c:delete val="0"/>
        <c:axPos val="b"/>
        <c:numFmt formatCode="General" sourceLinked="1"/>
        <c:majorTickMark val="out"/>
        <c:minorTickMark val="none"/>
        <c:tickLblPos val="nextTo"/>
        <c:crossAx val="109380736"/>
        <c:crosses val="autoZero"/>
        <c:auto val="1"/>
        <c:lblAlgn val="ctr"/>
        <c:lblOffset val="5"/>
        <c:noMultiLvlLbl val="0"/>
      </c:catAx>
      <c:valAx>
        <c:axId val="109380736"/>
        <c:scaling>
          <c:orientation val="minMax"/>
          <c:max val="80"/>
          <c:min val="0"/>
        </c:scaling>
        <c:delete val="0"/>
        <c:axPos val="l"/>
        <c:numFmt formatCode="General" sourceLinked="1"/>
        <c:majorTickMark val="out"/>
        <c:minorTickMark val="none"/>
        <c:tickLblPos val="nextTo"/>
        <c:crossAx val="35825664"/>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Probability</a:t>
            </a:r>
          </a:p>
        </c:rich>
      </c:tx>
      <c:layout>
        <c:manualLayout>
          <c:xMode val="edge"/>
          <c:yMode val="edge"/>
          <c:x val="0.33660582199952344"/>
          <c:y val="0.17217216838279831"/>
        </c:manualLayout>
      </c:layout>
      <c:overlay val="0"/>
    </c:title>
    <c:autoTitleDeleted val="0"/>
    <c:plotArea>
      <c:layout>
        <c:manualLayout>
          <c:layoutTarget val="inner"/>
          <c:xMode val="edge"/>
          <c:yMode val="edge"/>
          <c:x val="0.18295803933599247"/>
          <c:y val="0.11365334140924692"/>
          <c:w val="0.64446128608923881"/>
          <c:h val="0.71483070866141762"/>
        </c:manualLayout>
      </c:layout>
      <c:barChart>
        <c:barDir val="col"/>
        <c:grouping val="clustered"/>
        <c:varyColors val="0"/>
        <c:ser>
          <c:idx val="0"/>
          <c:order val="0"/>
          <c:tx>
            <c:strRef>
              <c:f>Sheet1!$B$1</c:f>
              <c:strCache>
                <c:ptCount val="1"/>
                <c:pt idx="0">
                  <c:v>% of people</c:v>
                </c:pt>
              </c:strCache>
            </c:strRef>
          </c:tx>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0.1</c:v>
                </c:pt>
                <c:pt idx="1">
                  <c:v>0.5</c:v>
                </c:pt>
                <c:pt idx="2">
                  <c:v>0.25</c:v>
                </c:pt>
                <c:pt idx="3">
                  <c:v>0.1</c:v>
                </c:pt>
                <c:pt idx="4">
                  <c:v>3.0000000000000002E-2</c:v>
                </c:pt>
                <c:pt idx="5">
                  <c:v>2.0000000000000011E-2</c:v>
                </c:pt>
              </c:numCache>
            </c:numRef>
          </c:val>
        </c:ser>
        <c:dLbls>
          <c:showLegendKey val="0"/>
          <c:showVal val="0"/>
          <c:showCatName val="0"/>
          <c:showSerName val="0"/>
          <c:showPercent val="0"/>
          <c:showBubbleSize val="0"/>
        </c:dLbls>
        <c:gapWidth val="150"/>
        <c:axId val="36511744"/>
        <c:axId val="35432128"/>
      </c:barChart>
      <c:catAx>
        <c:axId val="36511744"/>
        <c:scaling>
          <c:orientation val="minMax"/>
        </c:scaling>
        <c:delete val="0"/>
        <c:axPos val="b"/>
        <c:numFmt formatCode="General" sourceLinked="1"/>
        <c:majorTickMark val="out"/>
        <c:minorTickMark val="none"/>
        <c:tickLblPos val="nextTo"/>
        <c:crossAx val="35432128"/>
        <c:crosses val="autoZero"/>
        <c:auto val="1"/>
        <c:lblAlgn val="ctr"/>
        <c:lblOffset val="5"/>
        <c:noMultiLvlLbl val="0"/>
      </c:catAx>
      <c:valAx>
        <c:axId val="35432128"/>
        <c:scaling>
          <c:orientation val="minMax"/>
          <c:max val="0.8"/>
          <c:min val="0"/>
        </c:scaling>
        <c:delete val="0"/>
        <c:axPos val="l"/>
        <c:numFmt formatCode="General" sourceLinked="1"/>
        <c:majorTickMark val="out"/>
        <c:minorTickMark val="none"/>
        <c:tickLblPos val="nextTo"/>
        <c:crossAx val="36511744"/>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0.2</c:v>
                </c:pt>
                <c:pt idx="1">
                  <c:v>0.4</c:v>
                </c:pt>
                <c:pt idx="2">
                  <c:v>0.60000000000000064</c:v>
                </c:pt>
                <c:pt idx="3">
                  <c:v>0.5</c:v>
                </c:pt>
                <c:pt idx="4">
                  <c:v>0.35000000000000031</c:v>
                </c:pt>
                <c:pt idx="5">
                  <c:v>0.25</c:v>
                </c:pt>
                <c:pt idx="6">
                  <c:v>0.15000000000000019</c:v>
                </c:pt>
              </c:numCache>
            </c:numRef>
          </c:val>
          <c:smooth val="0"/>
        </c:ser>
        <c:dLbls>
          <c:showLegendKey val="0"/>
          <c:showVal val="0"/>
          <c:showCatName val="0"/>
          <c:showSerName val="0"/>
          <c:showPercent val="0"/>
          <c:showBubbleSize val="0"/>
        </c:dLbls>
        <c:marker val="1"/>
        <c:smooth val="0"/>
        <c:axId val="36526080"/>
        <c:axId val="109380160"/>
      </c:lineChart>
      <c:catAx>
        <c:axId val="36526080"/>
        <c:scaling>
          <c:orientation val="minMax"/>
        </c:scaling>
        <c:delete val="0"/>
        <c:axPos val="b"/>
        <c:numFmt formatCode="General" sourceLinked="1"/>
        <c:majorTickMark val="out"/>
        <c:minorTickMark val="none"/>
        <c:tickLblPos val="none"/>
        <c:crossAx val="109380160"/>
        <c:crosses val="autoZero"/>
        <c:auto val="1"/>
        <c:lblAlgn val="ctr"/>
        <c:lblOffset val="100"/>
        <c:noMultiLvlLbl val="0"/>
      </c:catAx>
      <c:valAx>
        <c:axId val="109380160"/>
        <c:scaling>
          <c:orientation val="minMax"/>
        </c:scaling>
        <c:delete val="0"/>
        <c:axPos val="l"/>
        <c:numFmt formatCode="General" sourceLinked="1"/>
        <c:majorTickMark val="out"/>
        <c:minorTickMark val="none"/>
        <c:tickLblPos val="none"/>
        <c:crossAx val="36526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a:solidFill>
                <a:srgbClr val="008E00"/>
              </a:solidFill>
            </a:ln>
          </c:spPr>
          <c:marker>
            <c:spPr>
              <a:solidFill>
                <a:srgbClr val="008E00"/>
              </a:solidFill>
              <a:ln>
                <a:solidFill>
                  <a:srgbClr val="008E00"/>
                </a:solidFill>
              </a:ln>
            </c:spPr>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0.2</c:v>
                </c:pt>
                <c:pt idx="1">
                  <c:v>0.4</c:v>
                </c:pt>
                <c:pt idx="2">
                  <c:v>0.60000000000000064</c:v>
                </c:pt>
                <c:pt idx="3">
                  <c:v>0.5</c:v>
                </c:pt>
                <c:pt idx="4">
                  <c:v>0.35000000000000031</c:v>
                </c:pt>
                <c:pt idx="5">
                  <c:v>0.25</c:v>
                </c:pt>
                <c:pt idx="6">
                  <c:v>0.15000000000000019</c:v>
                </c:pt>
              </c:numCache>
            </c:numRef>
          </c:val>
          <c:smooth val="0"/>
        </c:ser>
        <c:dLbls>
          <c:showLegendKey val="0"/>
          <c:showVal val="0"/>
          <c:showCatName val="0"/>
          <c:showSerName val="0"/>
          <c:showPercent val="0"/>
          <c:showBubbleSize val="0"/>
        </c:dLbls>
        <c:marker val="1"/>
        <c:smooth val="0"/>
        <c:axId val="36928000"/>
        <c:axId val="109384192"/>
      </c:lineChart>
      <c:catAx>
        <c:axId val="36928000"/>
        <c:scaling>
          <c:orientation val="minMax"/>
        </c:scaling>
        <c:delete val="0"/>
        <c:axPos val="b"/>
        <c:numFmt formatCode="General" sourceLinked="1"/>
        <c:majorTickMark val="out"/>
        <c:minorTickMark val="none"/>
        <c:tickLblPos val="none"/>
        <c:crossAx val="109384192"/>
        <c:crosses val="autoZero"/>
        <c:auto val="1"/>
        <c:lblAlgn val="ctr"/>
        <c:lblOffset val="100"/>
        <c:noMultiLvlLbl val="0"/>
      </c:catAx>
      <c:valAx>
        <c:axId val="109384192"/>
        <c:scaling>
          <c:orientation val="minMax"/>
        </c:scaling>
        <c:delete val="0"/>
        <c:axPos val="l"/>
        <c:numFmt formatCode="General" sourceLinked="1"/>
        <c:majorTickMark val="out"/>
        <c:minorTickMark val="none"/>
        <c:tickLblPos val="none"/>
        <c:crossAx val="36928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3466298095716784"/>
          <c:y val="0.27554381921771981"/>
        </c:manualLayout>
      </c:layout>
      <c:overlay val="0"/>
    </c:title>
    <c:autoTitleDeleted val="0"/>
    <c:plotArea>
      <c:layout/>
      <c:barChart>
        <c:barDir val="col"/>
        <c:grouping val="clustered"/>
        <c:varyColors val="0"/>
        <c:ser>
          <c:idx val="0"/>
          <c:order val="0"/>
          <c:tx>
            <c:strRef>
              <c:f>Sheet1!$B$1</c:f>
              <c:strCache>
                <c:ptCount val="1"/>
                <c:pt idx="0">
                  <c:v>percent of eligible voters</c:v>
                </c:pt>
              </c:strCache>
            </c:strRef>
          </c:tx>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58.3</c:v>
                </c:pt>
                <c:pt idx="1">
                  <c:v>41.7</c:v>
                </c:pt>
                <c:pt idx="2">
                  <c:v>0</c:v>
                </c:pt>
                <c:pt idx="3">
                  <c:v>0</c:v>
                </c:pt>
                <c:pt idx="4">
                  <c:v>0</c:v>
                </c:pt>
                <c:pt idx="5">
                  <c:v>0</c:v>
                </c:pt>
              </c:numCache>
            </c:numRef>
          </c:val>
        </c:ser>
        <c:dLbls>
          <c:showLegendKey val="0"/>
          <c:showVal val="0"/>
          <c:showCatName val="0"/>
          <c:showSerName val="0"/>
          <c:showPercent val="0"/>
          <c:showBubbleSize val="0"/>
        </c:dLbls>
        <c:gapWidth val="150"/>
        <c:axId val="37326336"/>
        <c:axId val="45255488"/>
      </c:barChart>
      <c:catAx>
        <c:axId val="37326336"/>
        <c:scaling>
          <c:orientation val="minMax"/>
        </c:scaling>
        <c:delete val="0"/>
        <c:axPos val="b"/>
        <c:numFmt formatCode="General" sourceLinked="1"/>
        <c:majorTickMark val="out"/>
        <c:minorTickMark val="none"/>
        <c:tickLblPos val="nextTo"/>
        <c:crossAx val="45255488"/>
        <c:crosses val="autoZero"/>
        <c:auto val="1"/>
        <c:lblAlgn val="ctr"/>
        <c:lblOffset val="100"/>
        <c:noMultiLvlLbl val="0"/>
      </c:catAx>
      <c:valAx>
        <c:axId val="45255488"/>
        <c:scaling>
          <c:orientation val="minMax"/>
        </c:scaling>
        <c:delete val="0"/>
        <c:axPos val="l"/>
        <c:numFmt formatCode="General" sourceLinked="1"/>
        <c:majorTickMark val="out"/>
        <c:minorTickMark val="none"/>
        <c:tickLblPos val="nextTo"/>
        <c:crossAx val="37326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3820908024794799"/>
          <c:y val="0.22269829076243558"/>
        </c:manualLayout>
      </c:layout>
      <c:overlay val="0"/>
    </c:title>
    <c:autoTitleDeleted val="0"/>
    <c:plotArea>
      <c:layout/>
      <c:barChart>
        <c:barDir val="col"/>
        <c:grouping val="clustered"/>
        <c:varyColors val="0"/>
        <c:ser>
          <c:idx val="0"/>
          <c:order val="0"/>
          <c:tx>
            <c:strRef>
              <c:f>Sheet1!$B$1</c:f>
              <c:strCache>
                <c:ptCount val="1"/>
                <c:pt idx="0">
                  <c:v>percent of eligible voters</c:v>
                </c:pt>
              </c:strCache>
            </c:strRef>
          </c:tx>
          <c:invertIfNegative val="0"/>
          <c:cat>
            <c:numRef>
              <c:f>Sheet1!$A$2:$A$7</c:f>
              <c:numCache>
                <c:formatCode>General</c:formatCode>
                <c:ptCount val="6"/>
                <c:pt idx="0">
                  <c:v>0</c:v>
                </c:pt>
                <c:pt idx="1">
                  <c:v>1</c:v>
                </c:pt>
                <c:pt idx="2">
                  <c:v>2</c:v>
                </c:pt>
                <c:pt idx="3">
                  <c:v>3</c:v>
                </c:pt>
                <c:pt idx="4">
                  <c:v>4</c:v>
                </c:pt>
                <c:pt idx="5">
                  <c:v>1000</c:v>
                </c:pt>
              </c:numCache>
            </c:numRef>
          </c:cat>
          <c:val>
            <c:numRef>
              <c:f>Sheet1!$B$2:$B$7</c:f>
              <c:numCache>
                <c:formatCode>General</c:formatCode>
                <c:ptCount val="6"/>
                <c:pt idx="0">
                  <c:v>30</c:v>
                </c:pt>
                <c:pt idx="1">
                  <c:v>60</c:v>
                </c:pt>
                <c:pt idx="2">
                  <c:v>4</c:v>
                </c:pt>
                <c:pt idx="3">
                  <c:v>3</c:v>
                </c:pt>
                <c:pt idx="4">
                  <c:v>0</c:v>
                </c:pt>
                <c:pt idx="5">
                  <c:v>2</c:v>
                </c:pt>
              </c:numCache>
            </c:numRef>
          </c:val>
        </c:ser>
        <c:dLbls>
          <c:showLegendKey val="0"/>
          <c:showVal val="0"/>
          <c:showCatName val="0"/>
          <c:showSerName val="0"/>
          <c:showPercent val="0"/>
          <c:showBubbleSize val="0"/>
        </c:dLbls>
        <c:gapWidth val="150"/>
        <c:axId val="77286912"/>
        <c:axId val="45257216"/>
      </c:barChart>
      <c:catAx>
        <c:axId val="77286912"/>
        <c:scaling>
          <c:orientation val="minMax"/>
        </c:scaling>
        <c:delete val="0"/>
        <c:axPos val="b"/>
        <c:numFmt formatCode="General" sourceLinked="1"/>
        <c:majorTickMark val="out"/>
        <c:minorTickMark val="none"/>
        <c:tickLblPos val="nextTo"/>
        <c:crossAx val="45257216"/>
        <c:crosses val="autoZero"/>
        <c:auto val="1"/>
        <c:lblAlgn val="ctr"/>
        <c:lblOffset val="100"/>
        <c:noMultiLvlLbl val="0"/>
      </c:catAx>
      <c:valAx>
        <c:axId val="45257216"/>
        <c:scaling>
          <c:orientation val="minMax"/>
        </c:scaling>
        <c:delete val="0"/>
        <c:axPos val="l"/>
        <c:numFmt formatCode="General" sourceLinked="1"/>
        <c:majorTickMark val="out"/>
        <c:minorTickMark val="none"/>
        <c:tickLblPos val="nextTo"/>
        <c:crossAx val="77286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803933599247"/>
          <c:y val="0.11365334140924692"/>
          <c:w val="0.64446128608923881"/>
          <c:h val="0.71483070866141762"/>
        </c:manualLayout>
      </c:layout>
      <c:barChart>
        <c:barDir val="col"/>
        <c:grouping val="clustered"/>
        <c:varyColors val="0"/>
        <c:ser>
          <c:idx val="0"/>
          <c:order val="0"/>
          <c:tx>
            <c:strRef>
              <c:f>Sheet1!$B$1</c:f>
              <c:strCache>
                <c:ptCount val="1"/>
                <c:pt idx="0">
                  <c:v>% of people</c:v>
                </c:pt>
              </c:strCache>
            </c:strRef>
          </c:tx>
          <c:spPr>
            <a:solidFill>
              <a:schemeClr val="accent2">
                <a:lumMod val="75000"/>
              </a:schemeClr>
            </a:solidFill>
          </c:spPr>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0.1</c:v>
                </c:pt>
                <c:pt idx="1">
                  <c:v>0.5</c:v>
                </c:pt>
                <c:pt idx="2">
                  <c:v>0.25</c:v>
                </c:pt>
                <c:pt idx="3">
                  <c:v>0.1</c:v>
                </c:pt>
                <c:pt idx="4">
                  <c:v>3.0000000000000002E-2</c:v>
                </c:pt>
                <c:pt idx="5">
                  <c:v>2.0000000000000011E-2</c:v>
                </c:pt>
              </c:numCache>
            </c:numRef>
          </c:val>
        </c:ser>
        <c:dLbls>
          <c:showLegendKey val="0"/>
          <c:showVal val="0"/>
          <c:showCatName val="0"/>
          <c:showSerName val="0"/>
          <c:showPercent val="0"/>
          <c:showBubbleSize val="0"/>
        </c:dLbls>
        <c:gapWidth val="150"/>
        <c:axId val="109779968"/>
        <c:axId val="45260096"/>
      </c:barChart>
      <c:catAx>
        <c:axId val="109779968"/>
        <c:scaling>
          <c:orientation val="minMax"/>
        </c:scaling>
        <c:delete val="0"/>
        <c:axPos val="b"/>
        <c:numFmt formatCode="General" sourceLinked="1"/>
        <c:majorTickMark val="out"/>
        <c:minorTickMark val="none"/>
        <c:tickLblPos val="none"/>
        <c:crossAx val="45260096"/>
        <c:crosses val="autoZero"/>
        <c:auto val="1"/>
        <c:lblAlgn val="ctr"/>
        <c:lblOffset val="5"/>
        <c:noMultiLvlLbl val="0"/>
      </c:catAx>
      <c:valAx>
        <c:axId val="45260096"/>
        <c:scaling>
          <c:orientation val="minMax"/>
          <c:max val="0.8"/>
          <c:min val="0"/>
        </c:scaling>
        <c:delete val="0"/>
        <c:axPos val="l"/>
        <c:numFmt formatCode="General" sourceLinked="1"/>
        <c:majorTickMark val="out"/>
        <c:minorTickMark val="none"/>
        <c:tickLblPos val="none"/>
        <c:crossAx val="109779968"/>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4D906-3A2F-4434-9B5E-F6A3447866D7}" type="datetimeFigureOut">
              <a:rPr lang="en-US" smtClean="0"/>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081C4-0B00-452A-83EA-0EF5EB3DB092}" type="slidenum">
              <a:rPr lang="en-US" smtClean="0"/>
              <a:pPr/>
              <a:t>‹#›</a:t>
            </a:fld>
            <a:endParaRPr lang="en-US"/>
          </a:p>
        </p:txBody>
      </p:sp>
    </p:spTree>
    <p:extLst>
      <p:ext uri="{BB962C8B-B14F-4D97-AF65-F5344CB8AC3E}">
        <p14:creationId xmlns:p14="http://schemas.microsoft.com/office/powerpoint/2010/main" val="329765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1</a:t>
            </a:fld>
            <a:endParaRPr lang="en-US"/>
          </a:p>
        </p:txBody>
      </p:sp>
    </p:spTree>
    <p:extLst>
      <p:ext uri="{BB962C8B-B14F-4D97-AF65-F5344CB8AC3E}">
        <p14:creationId xmlns:p14="http://schemas.microsoft.com/office/powerpoint/2010/main" val="214320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we’re going to assume that these individual vote distributions are inputs into our model. (Suppose for example that someone else has done the research or modeling to determine, for certain false-name-limiting method like CAPTCHAs or email registration, what the individual vote distribution looks like.) Furthermore, we’ll assume that voters draw their number of votes </a:t>
            </a:r>
            <a:r>
              <a:rPr lang="en-US" baseline="0" dirty="0" err="1" smtClean="0"/>
              <a:t>i.i.d</a:t>
            </a:r>
            <a:r>
              <a:rPr lang="en-US" baseline="0" dirty="0" smtClean="0"/>
              <a:t>. from this distribution. </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10</a:t>
            </a:fld>
            <a:endParaRPr lang="en-US"/>
          </a:p>
        </p:txBody>
      </p:sp>
    </p:spTree>
    <p:extLst>
      <p:ext uri="{BB962C8B-B14F-4D97-AF65-F5344CB8AC3E}">
        <p14:creationId xmlns:p14="http://schemas.microsoft.com/office/powerpoint/2010/main" val="168817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interested in nonstrategic voting settings: no</a:t>
            </a:r>
            <a:r>
              <a:rPr lang="en-US" baseline="0" dirty="0" smtClean="0"/>
              <a:t> matter how many false identities I use, I should always vote for the same alternative. So we’ve considered this in the case of single-peaked-preferences, and we present it here for the case of two alternatives.</a:t>
            </a:r>
            <a:endParaRPr lang="en-US" dirty="0" smtClean="0"/>
          </a:p>
          <a:p>
            <a:r>
              <a:rPr lang="en-US" baseline="0" dirty="0" smtClean="0"/>
              <a:t>Model: We have </a:t>
            </a:r>
            <a:r>
              <a:rPr lang="en-US" baseline="0" dirty="0" err="1" smtClean="0"/>
              <a:t>n_A</a:t>
            </a:r>
            <a:r>
              <a:rPr lang="en-US" baseline="0" dirty="0" smtClean="0"/>
              <a:t> supporters of alternative A and </a:t>
            </a:r>
            <a:r>
              <a:rPr lang="en-US" baseline="0" dirty="0" err="1" smtClean="0"/>
              <a:t>n_B</a:t>
            </a:r>
            <a:r>
              <a:rPr lang="en-US" baseline="0" dirty="0" smtClean="0"/>
              <a:t> of B. They draw votes </a:t>
            </a:r>
            <a:r>
              <a:rPr lang="en-US" baseline="0" dirty="0" err="1" smtClean="0"/>
              <a:t>i.i.d</a:t>
            </a:r>
            <a:r>
              <a:rPr lang="en-US" baseline="0" dirty="0" smtClean="0"/>
              <a:t>. according to the individual vote distribution for our chosen method, producing some number of total votes for each alternative. We’ll let V_A and V_B be random variables for these total numbers of votes, and </a:t>
            </a:r>
            <a:r>
              <a:rPr lang="en-US" baseline="0" dirty="0" err="1" smtClean="0"/>
              <a:t>v_a</a:t>
            </a:r>
            <a:r>
              <a:rPr lang="en-US" baseline="0" dirty="0" smtClean="0"/>
              <a:t>-hat and </a:t>
            </a:r>
            <a:r>
              <a:rPr lang="en-US" baseline="0" dirty="0" err="1" smtClean="0"/>
              <a:t>v_b</a:t>
            </a:r>
            <a:r>
              <a:rPr lang="en-US" baseline="0" dirty="0" smtClean="0"/>
              <a:t>-hat are the actually observed numbers of votes.</a:t>
            </a:r>
          </a:p>
          <a:p>
            <a:r>
              <a:rPr lang="en-US" baseline="0" dirty="0" smtClean="0"/>
              <a:t>We’ll ask two questions. The first is, given a certain number of supporters of each alternative, which false-name-limiting method should we choose so that we get a “good” outcome? The second is, if we observe a certain outcome, how can we evaluate whether it is “good”; whether we can be confident that it reflects underlying preferences?</a:t>
            </a:r>
          </a:p>
        </p:txBody>
      </p:sp>
      <p:sp>
        <p:nvSpPr>
          <p:cNvPr id="4" name="Slide Number Placeholder 3"/>
          <p:cNvSpPr>
            <a:spLocks noGrp="1"/>
          </p:cNvSpPr>
          <p:nvPr>
            <p:ph type="sldNum" sz="quarter" idx="10"/>
          </p:nvPr>
        </p:nvSpPr>
        <p:spPr/>
        <p:txBody>
          <a:bodyPr/>
          <a:lstStyle/>
          <a:p>
            <a:fld id="{198081C4-0B00-452A-83EA-0EF5EB3DB092}" type="slidenum">
              <a:rPr lang="en-US" smtClean="0"/>
              <a:pPr/>
              <a:t>11</a:t>
            </a:fld>
            <a:endParaRPr lang="en-US"/>
          </a:p>
        </p:txBody>
      </p:sp>
    </p:spTree>
    <p:extLst>
      <p:ext uri="{BB962C8B-B14F-4D97-AF65-F5344CB8AC3E}">
        <p14:creationId xmlns:p14="http://schemas.microsoft.com/office/powerpoint/2010/main" val="163347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12</a:t>
            </a:fld>
            <a:endParaRPr lang="en-US"/>
          </a:p>
        </p:txBody>
      </p:sp>
    </p:spTree>
    <p:extLst>
      <p:ext uri="{BB962C8B-B14F-4D97-AF65-F5344CB8AC3E}">
        <p14:creationId xmlns:p14="http://schemas.microsoft.com/office/powerpoint/2010/main" val="210965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we’re now ready to address the first big question: How do we select among different false-name limiting methods?</a:t>
            </a:r>
            <a:r>
              <a:rPr lang="en-US" baseline="0" dirty="0" smtClean="0"/>
              <a:t> </a:t>
            </a:r>
          </a:p>
          <a:p>
            <a:r>
              <a:rPr lang="en-US" baseline="0" dirty="0" smtClean="0"/>
              <a:t>It seems clear that we want to select a method that doesn’t allow people to vote too many times, but I want to quickly convince you that the choice is not obvious in general. So here’s a real-life example. This is the individual vote distribution for the US Congressional elections in 2010. 41.7% of the eligible voters cast a vote, and 58.3% did not. </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Source: http://elections.gmu.edu/Turnout_2010G.html)</a:t>
            </a:r>
            <a:endParaRPr lang="en-US" dirty="0" smtClean="0"/>
          </a:p>
          <a:p>
            <a:r>
              <a:rPr lang="en-US" baseline="0" dirty="0" smtClean="0"/>
              <a:t>Notice that we had a quite restrictive false-name-limiting method in place here. Registering to vote is somewhat time consuming, requires identification, and so on, and then to actually vote you need to take time off of work or whatever during the day, transport yourself to a polling station, wait in line, and cast your vote.</a:t>
            </a:r>
          </a:p>
          <a:p>
            <a:r>
              <a:rPr lang="en-US" baseline="0" dirty="0" smtClean="0"/>
              <a:t>OK, so what’s the alternative? Well, say I proposed that Americans vote online. We can speculate that we’d get a much higher voter turnout rate, but critics would worry that people would manage to cheat the system and vote multiple times (imitating someone else, for instance). You might even get a tiny fraction of people who manage to steal people’s identities and cast, say, 1000 votes. So perhaps the individual vote distribution would look like this.</a:t>
            </a:r>
            <a:endParaRPr lang="en-US" dirty="0" smtClean="0"/>
          </a:p>
          <a:p>
            <a:r>
              <a:rPr lang="en-US" dirty="0" smtClean="0"/>
              <a:t>Where we have a lot more people participating, but also</a:t>
            </a:r>
            <a:r>
              <a:rPr lang="en-US" baseline="0" dirty="0" smtClean="0"/>
              <a:t> some cheaters, and maybe some really serious cheaters. And even if you have hard numbers, it’s not really clear a priori which of these distributions is more likely to select an alternative that is actually preferred by the most people.</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13</a:t>
            </a:fld>
            <a:endParaRPr lang="en-US"/>
          </a:p>
        </p:txBody>
      </p:sp>
    </p:spTree>
    <p:extLst>
      <p:ext uri="{BB962C8B-B14F-4D97-AF65-F5344CB8AC3E}">
        <p14:creationId xmlns:p14="http://schemas.microsoft.com/office/powerpoint/2010/main" val="2095768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s</a:t>
            </a:r>
            <a:r>
              <a:rPr lang="en-US" dirty="0" smtClean="0"/>
              <a:t>uppose</a:t>
            </a:r>
            <a:r>
              <a:rPr lang="en-US" baseline="0" dirty="0" smtClean="0"/>
              <a:t> we will run an election in which more voters support alternative A. We want to know which is better: method 1, which has this individual vote distribution; or method 2, which has this. We can compute probability of a “correct” outcome under each distribution. (Correct just means that A gets more votes than B.)</a:t>
            </a:r>
          </a:p>
          <a:p>
            <a:r>
              <a:rPr lang="en-US" baseline="0" dirty="0" smtClean="0"/>
              <a:t>And the question is, which is better? Well, this is easy for any given supporter profile. If I tell you there are 10 supporters of A and 8 supporters of B, and give you two distributions, you can run this calculation and it’s no problem. But how do we compare two distributions in general?</a:t>
            </a:r>
          </a:p>
        </p:txBody>
      </p:sp>
      <p:sp>
        <p:nvSpPr>
          <p:cNvPr id="4" name="Slide Number Placeholder 3"/>
          <p:cNvSpPr>
            <a:spLocks noGrp="1"/>
          </p:cNvSpPr>
          <p:nvPr>
            <p:ph type="sldNum" sz="quarter" idx="10"/>
          </p:nvPr>
        </p:nvSpPr>
        <p:spPr/>
        <p:txBody>
          <a:bodyPr/>
          <a:lstStyle/>
          <a:p>
            <a:fld id="{198081C4-0B00-452A-83EA-0EF5EB3DB092}" type="slidenum">
              <a:rPr lang="en-US" smtClean="0"/>
              <a:pPr/>
              <a:t>14</a:t>
            </a:fld>
            <a:endParaRPr lang="en-US"/>
          </a:p>
        </p:txBody>
      </p:sp>
    </p:spTree>
    <p:extLst>
      <p:ext uri="{BB962C8B-B14F-4D97-AF65-F5344CB8AC3E}">
        <p14:creationId xmlns:p14="http://schemas.microsoft.com/office/powerpoint/2010/main" val="414899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show how</a:t>
            </a:r>
            <a:r>
              <a:rPr lang="en-US" baseline="0" dirty="0" smtClean="0"/>
              <a:t> to compare these probabilities of correctness as the size of the elections grows large.</a:t>
            </a:r>
          </a:p>
          <a:p>
            <a:r>
              <a:rPr lang="en-US" baseline="0" dirty="0" smtClean="0"/>
              <a:t>So we’ll have these supporter profiles where </a:t>
            </a:r>
            <a:r>
              <a:rPr lang="en-US" baseline="0" dirty="0" err="1" smtClean="0"/>
              <a:t>n_A</a:t>
            </a:r>
            <a:r>
              <a:rPr lang="en-US" baseline="0" dirty="0" smtClean="0"/>
              <a:t> people prefer alternative A and </a:t>
            </a:r>
            <a:r>
              <a:rPr lang="en-US" baseline="0" dirty="0" err="1" smtClean="0"/>
              <a:t>n_B</a:t>
            </a:r>
            <a:r>
              <a:rPr lang="en-US" baseline="0" dirty="0" smtClean="0"/>
              <a:t> prefer B, and we’ll take a sequence of these profiles that get larger and larger – more and more people. We’re going to suppose that more people prefer A than B. So as we make the election larger, A should be preferred by a few more people. And as we make it even larger, A should be preferred by a few more people. And we just need a few reasonable bounds on this growth.</a:t>
            </a:r>
          </a:p>
          <a:p>
            <a:r>
              <a:rPr lang="en-US" baseline="0" dirty="0" smtClean="0"/>
              <a:t>First, we’ll want these elections to be reasonably close. So if n is the total number of supporters – </a:t>
            </a:r>
            <a:r>
              <a:rPr lang="en-US" baseline="0" dirty="0" err="1" smtClean="0"/>
              <a:t>n_A</a:t>
            </a:r>
            <a:r>
              <a:rPr lang="en-US" baseline="0" dirty="0" smtClean="0"/>
              <a:t> plus </a:t>
            </a:r>
            <a:r>
              <a:rPr lang="en-US" baseline="0" dirty="0" err="1" smtClean="0"/>
              <a:t>n_B</a:t>
            </a:r>
            <a:r>
              <a:rPr lang="en-US" baseline="0" dirty="0" smtClean="0"/>
              <a:t> – then the margin of victory should grow no faster than square root of n. If the margin of victory is growing faster than that, then in some sense we expect </a:t>
            </a:r>
            <a:r>
              <a:rPr lang="en-US" i="1" baseline="0" dirty="0" smtClean="0"/>
              <a:t>any</a:t>
            </a:r>
            <a:r>
              <a:rPr lang="en-US" i="0" baseline="0" dirty="0" smtClean="0"/>
              <a:t> false-name-limiting method to work, because alternative A will have so many more supporters.</a:t>
            </a:r>
          </a:p>
          <a:p>
            <a:r>
              <a:rPr lang="en-US" i="0" baseline="0" dirty="0" smtClean="0"/>
              <a:t>But second, we do still need there to be some margin of victory. If the margin of victory is staying constant as the number of supporters diverges – say A always wins by 10 votes as the number of voters goes to infinity – we think of that as a somewhat pathological case, and in elections that are this close, we can’t really say which method is better because both of them are going to give about a 50-50 chance that you get the right answer. (Because about half the people will prefer A and half will prefer B.)</a:t>
            </a:r>
          </a:p>
          <a:p>
            <a:r>
              <a:rPr lang="en-US" i="0" baseline="0" dirty="0" smtClean="0"/>
              <a:t>So assuming these conditions are satisfied, we have the following theorem.</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15</a:t>
            </a:fld>
            <a:endParaRPr lang="en-US"/>
          </a:p>
        </p:txBody>
      </p:sp>
    </p:spTree>
    <p:extLst>
      <p:ext uri="{BB962C8B-B14F-4D97-AF65-F5344CB8AC3E}">
        <p14:creationId xmlns:p14="http://schemas.microsoft.com/office/powerpoint/2010/main" val="336938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suppose that method one has a higher mean </a:t>
            </a:r>
            <a:r>
              <a:rPr lang="en-US" baseline="0" dirty="0" smtClean="0"/>
              <a:t>over standard deviation </a:t>
            </a:r>
            <a:r>
              <a:rPr lang="en-US" dirty="0" smtClean="0"/>
              <a:t>than method two.</a:t>
            </a:r>
            <a:r>
              <a:rPr lang="en-US" baseline="0" dirty="0" smtClean="0"/>
              <a:t> Then for sufficiently large elections, method one is always more likely to produce a correct outcome.</a:t>
            </a:r>
          </a:p>
          <a:p>
            <a:r>
              <a:rPr lang="en-US" baseline="0" dirty="0" smtClean="0"/>
              <a:t>So what this result shows is that, if we have an individual vote distribution, what really matters is the ratio of the mean to standard deviation. So we want people on average to cast a lot of votes each, but we want everyone to be casting about the same number of votes, and this ratio tells us exactly how to trade off those characteristics.</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16</a:t>
            </a:fld>
            <a:endParaRPr lang="en-US"/>
          </a:p>
        </p:txBody>
      </p:sp>
    </p:spTree>
    <p:extLst>
      <p:ext uri="{BB962C8B-B14F-4D97-AF65-F5344CB8AC3E}">
        <p14:creationId xmlns:p14="http://schemas.microsoft.com/office/powerpoint/2010/main" val="3861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proof is a little tedious, but the intuition is very straightforward. First, the distributions of the number of votes cast approach Gaussians, and we can use a Berry-</a:t>
            </a:r>
            <a:r>
              <a:rPr lang="en-US" baseline="0" dirty="0" err="1" smtClean="0"/>
              <a:t>Esseen</a:t>
            </a:r>
            <a:r>
              <a:rPr lang="en-US" baseline="0" dirty="0" smtClean="0"/>
              <a:t> bound to find out how quickly they approach Gaussian distributions.</a:t>
            </a:r>
          </a:p>
          <a:p>
            <a:r>
              <a:rPr lang="en-US" baseline="0" dirty="0" smtClean="0"/>
              <a:t> So we know that the probability that an election outcome is correct, which by assumption is the chance that A gets more votes than B, approaches the standard normal distribution of this value. So the picture looks like this:</a:t>
            </a:r>
          </a:p>
          <a:p>
            <a:r>
              <a:rPr lang="en-US" baseline="0" dirty="0" smtClean="0"/>
              <a:t>Here’s the approximate probability of a correct outcome under method 2, and here under method 1. And as long as the election is reasonably close, then when n is large enough, this difference is large enough to ensure that method 1 always gives a higher chance of correctness.</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17</a:t>
            </a:fld>
            <a:endParaRPr lang="en-US"/>
          </a:p>
        </p:txBody>
      </p:sp>
    </p:spTree>
    <p:extLst>
      <p:ext uri="{BB962C8B-B14F-4D97-AF65-F5344CB8AC3E}">
        <p14:creationId xmlns:p14="http://schemas.microsoft.com/office/powerpoint/2010/main" val="382611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takeaway</a:t>
            </a:r>
            <a:r>
              <a:rPr lang="en-US" baseline="0" dirty="0" smtClean="0"/>
              <a:t> is that, it seems we should prefer methods with a high “signal-to-noise” ratio. And possibly this could inspire new methods, because current methods seem focused on pushing everything down – both mean and standard deviation. But this shows that we can do better if we can actually increase the mean without increasing the standard deviation too much.</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18</a:t>
            </a:fld>
            <a:endParaRPr lang="en-US"/>
          </a:p>
        </p:txBody>
      </p:sp>
    </p:spTree>
    <p:extLst>
      <p:ext uri="{BB962C8B-B14F-4D97-AF65-F5344CB8AC3E}">
        <p14:creationId xmlns:p14="http://schemas.microsoft.com/office/powerpoint/2010/main" val="364109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so suppose we select some particular false-name-limiting method and we run our election. All we observe is the number of votes cast. So now we have the inverse problem – given the outcome, how likely is it to be correct?</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19</a:t>
            </a:fld>
            <a:endParaRPr lang="en-US"/>
          </a:p>
        </p:txBody>
      </p:sp>
    </p:spTree>
    <p:extLst>
      <p:ext uri="{BB962C8B-B14F-4D97-AF65-F5344CB8AC3E}">
        <p14:creationId xmlns:p14="http://schemas.microsoft.com/office/powerpoint/2010/main" val="346396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2</a:t>
            </a:fld>
            <a:endParaRPr lang="en-US"/>
          </a:p>
        </p:txBody>
      </p:sp>
    </p:spTree>
    <p:extLst>
      <p:ext uri="{BB962C8B-B14F-4D97-AF65-F5344CB8AC3E}">
        <p14:creationId xmlns:p14="http://schemas.microsoft.com/office/powerpoint/2010/main" val="1619696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we’ve used a particular false-name limiting method to run an election, and we’ve observed a certain number of votes for A, and a certain number for B. Suppose A got more votes; how sure can we be that more people actually prefer A?</a:t>
            </a:r>
          </a:p>
          <a:p>
            <a:r>
              <a:rPr lang="en-US" baseline="0" dirty="0" smtClean="0"/>
              <a:t>We could take a Bayesian approach to the question. We have a joint prior on the parameters, we observe some evidence, and obtain a posterior over how many people support each alternative. We still wouldn’t be done – we’d have to compute the probability that A has more supporters than B, and determine some significance level above which we accept the election results and below which we say the election is inconclusive.</a:t>
            </a:r>
          </a:p>
          <a:p>
            <a:r>
              <a:rPr lang="en-US" baseline="0" dirty="0" smtClean="0"/>
              <a:t>We didn’t like this approach for several reasons. First, a prior doesn’t seem to help unless we actually have prior information. In general, this information may be costly to obtain or impossibly to obtain. Second, in many settings we might value fairness. So we don’t want any possibility of manipulating the outcome. Even if we require that the prior be neutral between A and B, it might still be biased towards, say, close elections, with effects on the confidence we later compute in the outcome. And there doesn’t seem to be a standard “neutral” or “fair” prior that we can use in this setting.</a:t>
            </a:r>
          </a:p>
          <a:p>
            <a:r>
              <a:rPr lang="en-US" baseline="0" dirty="0" smtClean="0"/>
              <a:t>So we decided to use statistical hypothesis testing. So now I’ll briefly explain this approach in general, and show how we applied it.</a:t>
            </a:r>
          </a:p>
        </p:txBody>
      </p:sp>
      <p:sp>
        <p:nvSpPr>
          <p:cNvPr id="4" name="Slide Number Placeholder 3"/>
          <p:cNvSpPr>
            <a:spLocks noGrp="1"/>
          </p:cNvSpPr>
          <p:nvPr>
            <p:ph type="sldNum" sz="quarter" idx="10"/>
          </p:nvPr>
        </p:nvSpPr>
        <p:spPr/>
        <p:txBody>
          <a:bodyPr/>
          <a:lstStyle/>
          <a:p>
            <a:fld id="{198081C4-0B00-452A-83EA-0EF5EB3DB092}" type="slidenum">
              <a:rPr lang="en-US" smtClean="0"/>
              <a:pPr/>
              <a:t>20</a:t>
            </a:fld>
            <a:endParaRPr lang="en-US"/>
          </a:p>
        </p:txBody>
      </p:sp>
    </p:spTree>
    <p:extLst>
      <p:ext uri="{BB962C8B-B14F-4D97-AF65-F5344CB8AC3E}">
        <p14:creationId xmlns:p14="http://schemas.microsoft.com/office/powerpoint/2010/main" val="4048788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Generic</a:t>
            </a:r>
            <a:r>
              <a:rPr lang="en-US" baseline="0" dirty="0" smtClean="0"/>
              <a:t> statistical hypothesis testing:</a:t>
            </a:r>
          </a:p>
          <a:p>
            <a:r>
              <a:rPr lang="en-US" baseline="0" dirty="0" smtClean="0"/>
              <a:t>-observe an outcome – in our case, the number of votes received by A and by B</a:t>
            </a:r>
          </a:p>
          <a:p>
            <a:r>
              <a:rPr lang="en-US" baseline="0" dirty="0" smtClean="0"/>
              <a:t>-assume A gets more votes than B</a:t>
            </a:r>
          </a:p>
          <a:p>
            <a:r>
              <a:rPr lang="en-US" baseline="0" dirty="0" smtClean="0"/>
              <a:t>-we use this to compute a test statistic beta hat. We’ll try to figure out exactly how later, but we think of it as a number describing how much A won by, in some sense.</a:t>
            </a:r>
          </a:p>
          <a:p>
            <a:r>
              <a:rPr lang="en-US" baseline="0" dirty="0" smtClean="0"/>
              <a:t>-we draw a conclusion from this observed outcome, and here the conclusion to be drawn is that there were more supporters of A than of B</a:t>
            </a:r>
          </a:p>
          <a:p>
            <a:r>
              <a:rPr lang="en-US" baseline="0" dirty="0" smtClean="0"/>
              <a:t>-Problem: What if this outcome or effect was just due to chance, not to a difference in parameters?</a:t>
            </a:r>
          </a:p>
          <a:p>
            <a:r>
              <a:rPr lang="en-US" baseline="0" dirty="0" smtClean="0"/>
              <a:t>-formulate a null hypothesis: suppose that actually, it was neutral between A and B and the effect was just due to chance</a:t>
            </a:r>
          </a:p>
          <a:p>
            <a:r>
              <a:rPr lang="en-US" baseline="0" dirty="0" smtClean="0"/>
              <a:t>-Question: then what is the probability that we observe an outcome as or more extreme than what we did see? (This is the p-value.)</a:t>
            </a:r>
          </a:p>
        </p:txBody>
      </p:sp>
      <p:sp>
        <p:nvSpPr>
          <p:cNvPr id="4" name="Slide Number Placeholder 3"/>
          <p:cNvSpPr>
            <a:spLocks noGrp="1"/>
          </p:cNvSpPr>
          <p:nvPr>
            <p:ph type="sldNum" sz="quarter" idx="10"/>
          </p:nvPr>
        </p:nvSpPr>
        <p:spPr/>
        <p:txBody>
          <a:bodyPr/>
          <a:lstStyle/>
          <a:p>
            <a:fld id="{198081C4-0B00-452A-83EA-0EF5EB3DB092}" type="slidenum">
              <a:rPr lang="en-US" smtClean="0"/>
              <a:pPr/>
              <a:t>21</a:t>
            </a:fld>
            <a:endParaRPr lang="en-US"/>
          </a:p>
        </p:txBody>
      </p:sp>
    </p:spTree>
    <p:extLst>
      <p:ext uri="{BB962C8B-B14F-4D97-AF65-F5344CB8AC3E}">
        <p14:creationId xmlns:p14="http://schemas.microsoft.com/office/powerpoint/2010/main" val="1986488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p-value is above some threshold, like .05, then we think it’s actually likely that we observe beta hat under the null hypothesis, so we must accept the null hypothesis – that our results may be due to chance. And that means we can’t confidently draw this conclusion that A has more supporters.</a:t>
            </a:r>
          </a:p>
          <a:p>
            <a:r>
              <a:rPr lang="en-US" baseline="0" dirty="0" smtClean="0"/>
              <a:t>If p-value is below the threshold, then it’s unlikely to observe beta hat under the null hypothesis, so we reject the null hypothesis and we can confidently draw this conclusion.</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22</a:t>
            </a:fld>
            <a:endParaRPr lang="en-US"/>
          </a:p>
        </p:txBody>
      </p:sp>
    </p:spTree>
    <p:extLst>
      <p:ext uri="{BB962C8B-B14F-4D97-AF65-F5344CB8AC3E}">
        <p14:creationId xmlns:p14="http://schemas.microsoft.com/office/powerpoint/2010/main" val="3941655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Complication: We</a:t>
            </a:r>
            <a:r>
              <a:rPr lang="en-US" baseline="0" dirty="0" smtClean="0"/>
              <a:t> actually have many null hypotheses – it could be that A and B each have one supporter, or each have 2, or so on.</a:t>
            </a:r>
          </a:p>
          <a:p>
            <a:r>
              <a:rPr lang="en-US" baseline="0" dirty="0" smtClean="0"/>
              <a:t>Solution: we start by computing a p-value for each one</a:t>
            </a:r>
          </a:p>
          <a:p>
            <a:r>
              <a:rPr lang="en-US" dirty="0" smtClean="0"/>
              <a:t>-Suppose that all the p-values are below our threshold</a:t>
            </a:r>
          </a:p>
          <a:p>
            <a:r>
              <a:rPr lang="en-US" dirty="0" smtClean="0"/>
              <a:t>-Then</a:t>
            </a:r>
            <a:r>
              <a:rPr lang="en-US" baseline="0" dirty="0" smtClean="0"/>
              <a:t> the max-p-value is below the threshold</a:t>
            </a:r>
          </a:p>
          <a:p>
            <a:r>
              <a:rPr lang="en-US" baseline="0" dirty="0" smtClean="0"/>
              <a:t>-Then definitely reject null hypothesis – unlikely in all circumstances.</a:t>
            </a:r>
          </a:p>
          <a:p>
            <a:r>
              <a:rPr lang="en-US" baseline="0" dirty="0" smtClean="0"/>
              <a:t>Conversely, suppose all p-values are above the threshold</a:t>
            </a:r>
          </a:p>
          <a:p>
            <a:r>
              <a:rPr lang="en-US" baseline="0" dirty="0" smtClean="0"/>
              <a:t>-Then the min-p value is above the threshold</a:t>
            </a:r>
          </a:p>
          <a:p>
            <a:r>
              <a:rPr lang="en-US" baseline="0" dirty="0" smtClean="0"/>
              <a:t>-Then definitely accept null hypothesis – likely in all circumstances.</a:t>
            </a:r>
          </a:p>
          <a:p>
            <a:r>
              <a:rPr lang="en-US" baseline="0" dirty="0" smtClean="0"/>
              <a:t>But, we have to worry about when it’s unclear whether to accept or reject. We’ll try to pick a test statistic that minimizes the chances of this happening and always falls into one of those categories.</a:t>
            </a:r>
          </a:p>
          <a:p>
            <a:r>
              <a:rPr lang="en-US" baseline="0" dirty="0" smtClean="0"/>
              <a:t>There’s a second complication. In our case, we only observe one data point – one election. Most statistical tests, as far as we know, tend to assume or require more data than that (for example, so we can compute a sample variance). So we don’t know of a statistical test that really applies to this setting. Instead, we’ll propose our own, which will have similarities with common tests.</a:t>
            </a:r>
          </a:p>
        </p:txBody>
      </p:sp>
      <p:sp>
        <p:nvSpPr>
          <p:cNvPr id="4" name="Slide Number Placeholder 3"/>
          <p:cNvSpPr>
            <a:spLocks noGrp="1"/>
          </p:cNvSpPr>
          <p:nvPr>
            <p:ph type="sldNum" sz="quarter" idx="10"/>
          </p:nvPr>
        </p:nvSpPr>
        <p:spPr/>
        <p:txBody>
          <a:bodyPr/>
          <a:lstStyle/>
          <a:p>
            <a:fld id="{198081C4-0B00-452A-83EA-0EF5EB3DB092}" type="slidenum">
              <a:rPr lang="en-US" smtClean="0"/>
              <a:pPr/>
              <a:t>23</a:t>
            </a:fld>
            <a:endParaRPr lang="en-US"/>
          </a:p>
        </p:txBody>
      </p:sp>
    </p:spTree>
    <p:extLst>
      <p:ext uri="{BB962C8B-B14F-4D97-AF65-F5344CB8AC3E}">
        <p14:creationId xmlns:p14="http://schemas.microsoft.com/office/powerpoint/2010/main" val="3500641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our statistical hypothesis</a:t>
            </a:r>
            <a:r>
              <a:rPr lang="en-US" baseline="0" dirty="0" smtClean="0"/>
              <a:t> test.</a:t>
            </a:r>
          </a:p>
          <a:p>
            <a:r>
              <a:rPr lang="en-US" baseline="0" dirty="0" smtClean="0"/>
              <a:t>Select some significance or “threshold” level R.</a:t>
            </a:r>
          </a:p>
          <a:p>
            <a:r>
              <a:rPr lang="en-US" baseline="0" dirty="0" smtClean="0"/>
              <a:t>Observe the outcome of the election.</a:t>
            </a:r>
          </a:p>
          <a:p>
            <a:r>
              <a:rPr lang="en-US" baseline="0" dirty="0" smtClean="0"/>
              <a:t>Compute a test statistic.</a:t>
            </a:r>
          </a:p>
          <a:p>
            <a:r>
              <a:rPr lang="en-US" baseline="0" dirty="0" smtClean="0"/>
              <a:t>If the max p-value over all </a:t>
            </a:r>
            <a:r>
              <a:rPr lang="en-US" baseline="0" dirty="0" err="1" smtClean="0"/>
              <a:t>n_A</a:t>
            </a:r>
            <a:r>
              <a:rPr lang="en-US" baseline="0" dirty="0" smtClean="0"/>
              <a:t> equal to n_ B is below the threshold, reject the null hypothesis. We can confidently conclude that the more people support A than B.</a:t>
            </a:r>
          </a:p>
          <a:p>
            <a:r>
              <a:rPr lang="en-US" dirty="0" smtClean="0"/>
              <a:t>If the min p-value is</a:t>
            </a:r>
            <a:r>
              <a:rPr lang="en-US" baseline="0" dirty="0" smtClean="0"/>
              <a:t> above the threshold, don’t reject the null hypothesis. We cannot be confident that our outcome is correct.</a:t>
            </a:r>
          </a:p>
          <a:p>
            <a:r>
              <a:rPr lang="en-US" baseline="0" dirty="0" smtClean="0"/>
              <a:t>If neither of those happens, our test is inconclusive.</a:t>
            </a:r>
          </a:p>
          <a:p>
            <a:r>
              <a:rPr lang="en-US" baseline="0" dirty="0" smtClean="0"/>
              <a:t>So now we’ll show what test to use to compute beta-hat.</a:t>
            </a:r>
          </a:p>
        </p:txBody>
      </p:sp>
      <p:sp>
        <p:nvSpPr>
          <p:cNvPr id="4" name="Slide Number Placeholder 3"/>
          <p:cNvSpPr>
            <a:spLocks noGrp="1"/>
          </p:cNvSpPr>
          <p:nvPr>
            <p:ph type="sldNum" sz="quarter" idx="10"/>
          </p:nvPr>
        </p:nvSpPr>
        <p:spPr/>
        <p:txBody>
          <a:bodyPr/>
          <a:lstStyle/>
          <a:p>
            <a:fld id="{198081C4-0B00-452A-83EA-0EF5EB3DB092}" type="slidenum">
              <a:rPr lang="en-US" smtClean="0"/>
              <a:pPr/>
              <a:t>24</a:t>
            </a:fld>
            <a:endParaRPr lang="en-US"/>
          </a:p>
        </p:txBody>
      </p:sp>
    </p:spTree>
    <p:extLst>
      <p:ext uri="{BB962C8B-B14F-4D97-AF65-F5344CB8AC3E}">
        <p14:creationId xmlns:p14="http://schemas.microsoft.com/office/powerpoint/2010/main" val="1092290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an example.</a:t>
            </a:r>
            <a:r>
              <a:rPr lang="en-US" baseline="0" dirty="0" smtClean="0"/>
              <a:t> We have some unknown numbers of supporters who cast votes according to some distribution pi, and we observe 92 votes for A and 80 votes for B. Now we have to compute a test statistic and calculate our p-values.</a:t>
            </a:r>
          </a:p>
          <a:p>
            <a:r>
              <a:rPr lang="en-US" baseline="0" dirty="0" smtClean="0"/>
              <a:t>Suppose we just take the difference in votes. So we say that A’s margin of victory is 12.</a:t>
            </a:r>
            <a:endParaRPr lang="en-US" baseline="0" dirty="0"/>
          </a:p>
          <a:p>
            <a:r>
              <a:rPr lang="en-US" baseline="0" dirty="0" smtClean="0"/>
              <a:t>We’ll compute a test statistic called A’s adjusted margin of victory. So what should it be?</a:t>
            </a:r>
          </a:p>
        </p:txBody>
      </p:sp>
      <p:sp>
        <p:nvSpPr>
          <p:cNvPr id="4" name="Slide Number Placeholder 3"/>
          <p:cNvSpPr>
            <a:spLocks noGrp="1"/>
          </p:cNvSpPr>
          <p:nvPr>
            <p:ph type="sldNum" sz="quarter" idx="10"/>
          </p:nvPr>
        </p:nvSpPr>
        <p:spPr/>
        <p:txBody>
          <a:bodyPr/>
          <a:lstStyle/>
          <a:p>
            <a:fld id="{198081C4-0B00-452A-83EA-0EF5EB3DB092}" type="slidenum">
              <a:rPr lang="en-US" smtClean="0"/>
              <a:pPr/>
              <a:t>25</a:t>
            </a:fld>
            <a:endParaRPr lang="en-US"/>
          </a:p>
        </p:txBody>
      </p:sp>
    </p:spTree>
    <p:extLst>
      <p:ext uri="{BB962C8B-B14F-4D97-AF65-F5344CB8AC3E}">
        <p14:creationId xmlns:p14="http://schemas.microsoft.com/office/powerpoint/2010/main" val="372690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natural choice is to just use the margin of victory and take the difference in votes.</a:t>
            </a:r>
          </a:p>
          <a:p>
            <a:r>
              <a:rPr lang="en-US" baseline="0" dirty="0" smtClean="0"/>
              <a:t>Another is to take the percent of votes that A won by, so 12 votes out of the 172 that were cast.</a:t>
            </a:r>
          </a:p>
          <a:p>
            <a:r>
              <a:rPr lang="en-US" baseline="0" dirty="0" smtClean="0"/>
              <a:t>We’ll consider the general form of both of these rules, which is where the winning margin is scaled by some power of the number of votes cast. In the difference rule, alpha is zero; in the percent rule, alpha is one.</a:t>
            </a:r>
          </a:p>
          <a:p>
            <a:r>
              <a:rPr lang="en-US" baseline="0" dirty="0" smtClean="0"/>
              <a:t>And the question to answer, then, is what value of alpha gives a good test, if any.</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26</a:t>
            </a:fld>
            <a:endParaRPr lang="en-US"/>
          </a:p>
        </p:txBody>
      </p:sp>
    </p:spTree>
    <p:extLst>
      <p:ext uri="{BB962C8B-B14F-4D97-AF65-F5344CB8AC3E}">
        <p14:creationId xmlns:p14="http://schemas.microsoft.com/office/powerpoint/2010/main" val="2129760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which values won’t work. </a:t>
            </a:r>
            <a:r>
              <a:rPr lang="en-US" baseline="0" dirty="0" smtClean="0"/>
              <a:t>Suppose our adjusted margin of victory is the difference in votes, scaled by some power of the total number of votes. Notice that the difference rule is alpha equals zero, and the percent rule is alpha equals 1. We say that small values of alpha are always susceptible to Type II errors, where we ought to reject the null hypothesis and conclude that our election outcome is correct, but we don’t. Similarly, large values of alpha are susceptible to Type I errors, where we shouldn’t reject, but we do and run the risk of erroneously concluding that our election outcome is correct.</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27</a:t>
            </a:fld>
            <a:endParaRPr lang="en-US"/>
          </a:p>
        </p:txBody>
      </p:sp>
    </p:spTree>
    <p:extLst>
      <p:ext uri="{BB962C8B-B14F-4D97-AF65-F5344CB8AC3E}">
        <p14:creationId xmlns:p14="http://schemas.microsoft.com/office/powerpoint/2010/main" val="3394004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we’re plotting p-values for a particular election outcome using different adjusted margin of victory formulae. So first, let’s look at a small alpha, the asterisks. Here we see that, as n is increasing, the p-value is going to one-half. So we can set any significance level we want – pick any R between zero and 0.5 – and we will still accept the null hypothesis at some point.</a:t>
            </a:r>
          </a:p>
          <a:p>
            <a:r>
              <a:rPr lang="en-US" baseline="0" dirty="0" smtClean="0"/>
              <a:t>Similarly, for large alpha, the circles, we can see that, even for a very stringent R-value – like .001 – we will eventually reject the null hypothesis.</a:t>
            </a:r>
          </a:p>
          <a:p>
            <a:r>
              <a:rPr lang="en-US" baseline="0" dirty="0" smtClean="0"/>
              <a:t>But when alpha is one-half, we always get about the same value, which we kind of think of as the “right” p-value. </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28</a:t>
            </a:fld>
            <a:endParaRPr lang="en-US"/>
          </a:p>
        </p:txBody>
      </p:sp>
    </p:spTree>
    <p:extLst>
      <p:ext uri="{BB962C8B-B14F-4D97-AF65-F5344CB8AC3E}">
        <p14:creationId xmlns:p14="http://schemas.microsoft.com/office/powerpoint/2010/main" val="2679626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the positive result that corresponds</a:t>
            </a:r>
            <a:r>
              <a:rPr lang="en-US" baseline="0" dirty="0" smtClean="0"/>
              <a:t> to the previous theorem. When we select alpha = 0.5, then if we observe a big enough margin of victory, we will reject the null hypothesis, for all values of n, and conclude that our outcome is good. Conversely, if we observe a small enough margin of victory, then we will not reject the null hypothesis for any value of n, and so we can certainly conclude that the margin of victory is not significant.</a:t>
            </a:r>
          </a:p>
          <a:p>
            <a:r>
              <a:rPr lang="en-US" baseline="0" dirty="0" smtClean="0"/>
              <a:t>This holds for any significance level R between zero and 0.5.</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29</a:t>
            </a:fld>
            <a:endParaRPr lang="en-US"/>
          </a:p>
        </p:txBody>
      </p:sp>
    </p:spTree>
    <p:extLst>
      <p:ext uri="{BB962C8B-B14F-4D97-AF65-F5344CB8AC3E}">
        <p14:creationId xmlns:p14="http://schemas.microsoft.com/office/powerpoint/2010/main" val="429061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wish to learn</a:t>
            </a:r>
            <a:r>
              <a:rPr lang="en-US" baseline="0" dirty="0" smtClean="0"/>
              <a:t> people’s preferences using an election (possibly in an Internet setting). What challenges do we face in attempting to obtain accurate results?</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3</a:t>
            </a:fld>
            <a:endParaRPr lang="en-US"/>
          </a:p>
        </p:txBody>
      </p:sp>
    </p:spTree>
    <p:extLst>
      <p:ext uri="{BB962C8B-B14F-4D97-AF65-F5344CB8AC3E}">
        <p14:creationId xmlns:p14="http://schemas.microsoft.com/office/powerpoint/2010/main" val="3724372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think, due to simulation results, that this test actually gives a result very often – that it’s actually quite rare to be inconclusive. This image gives the intuition: Usually, we think from simulations that these max-p and min-p values are very close together, which means that, for a given significance level, we probably can tell whether to accept or reject.</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30</a:t>
            </a:fld>
            <a:endParaRPr lang="en-US"/>
          </a:p>
        </p:txBody>
      </p:sp>
    </p:spTree>
    <p:extLst>
      <p:ext uri="{BB962C8B-B14F-4D97-AF65-F5344CB8AC3E}">
        <p14:creationId xmlns:p14="http://schemas.microsoft.com/office/powerpoint/2010/main" val="2679626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example (again,</a:t>
            </a:r>
            <a:r>
              <a:rPr lang="en-US" baseline="0" dirty="0" smtClean="0"/>
              <a:t> for a particular false-name-limiting method). This graph tells us the min-p and max-p values you’ll get for a given outcome beta-hat. So if we look at a significance level, it’s only for a small range that beta-hat will be inconclusive. Usually, the min-p will be above the significance, or the max-p will be below.</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31</a:t>
            </a:fld>
            <a:endParaRPr lang="en-US"/>
          </a:p>
        </p:txBody>
      </p:sp>
    </p:spTree>
    <p:extLst>
      <p:ext uri="{BB962C8B-B14F-4D97-AF65-F5344CB8AC3E}">
        <p14:creationId xmlns:p14="http://schemas.microsoft.com/office/powerpoint/2010/main" val="9963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a:t>
            </a:r>
            <a:r>
              <a:rPr lang="en-US" baseline="0" dirty="0" smtClean="0"/>
              <a:t> of this section’s results.</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32</a:t>
            </a:fld>
            <a:endParaRPr lang="en-US"/>
          </a:p>
        </p:txBody>
      </p:sp>
    </p:spTree>
    <p:extLst>
      <p:ext uri="{BB962C8B-B14F-4D97-AF65-F5344CB8AC3E}">
        <p14:creationId xmlns:p14="http://schemas.microsoft.com/office/powerpoint/2010/main" val="3319030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8081C4-0B00-452A-83EA-0EF5EB3DB092}" type="slidenum">
              <a:rPr lang="en-US" smtClean="0"/>
              <a:pPr/>
              <a:t>33</a:t>
            </a:fld>
            <a:endParaRPr lang="en-US"/>
          </a:p>
        </p:txBody>
      </p:sp>
    </p:spTree>
    <p:extLst>
      <p:ext uri="{BB962C8B-B14F-4D97-AF65-F5344CB8AC3E}">
        <p14:creationId xmlns:p14="http://schemas.microsoft.com/office/powerpoint/2010/main" val="4070513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key assumptions we made were to take the individual vote distribution as given, and to</a:t>
            </a:r>
            <a:r>
              <a:rPr lang="en-US" baseline="0" dirty="0" smtClean="0"/>
              <a:t> assume votes were drawn </a:t>
            </a:r>
            <a:r>
              <a:rPr lang="en-US" baseline="0" dirty="0" err="1" smtClean="0"/>
              <a:t>iid</a:t>
            </a:r>
            <a:r>
              <a:rPr lang="en-US" baseline="0" dirty="0" smtClean="0"/>
              <a:t>. We used our model to address two key questions.</a:t>
            </a:r>
            <a:endParaRPr lang="en-US" dirty="0" smtClean="0"/>
          </a:p>
          <a:p>
            <a:r>
              <a:rPr lang="en-US" dirty="0" smtClean="0"/>
              <a:t>The first major question is how to design such elections. In our setting, the</a:t>
            </a:r>
            <a:r>
              <a:rPr lang="en-US" baseline="0" dirty="0" smtClean="0"/>
              <a:t> answer is that, as elections grow large, all that really matters is the “signal-to-noise” ratio – mean over standard deviation.</a:t>
            </a:r>
          </a:p>
          <a:p>
            <a:r>
              <a:rPr lang="en-US" baseline="0" dirty="0" smtClean="0"/>
              <a:t>The second major question is how to evaluate the outcome of an election – how do we know whether to rely on the results. And in our setting, we proposed this statistical significance test where we scale the margin of victory by one over the square root of the number of total votes, and show that this gives us the right kind of test.</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34</a:t>
            </a:fld>
            <a:endParaRPr lang="en-US"/>
          </a:p>
        </p:txBody>
      </p:sp>
    </p:spTree>
    <p:extLst>
      <p:ext uri="{BB962C8B-B14F-4D97-AF65-F5344CB8AC3E}">
        <p14:creationId xmlns:p14="http://schemas.microsoft.com/office/powerpoint/2010/main" val="1718197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future work. One thing we have done is extend these results to single-peaked</a:t>
            </a:r>
            <a:r>
              <a:rPr lang="en-US" baseline="0" dirty="0" smtClean="0"/>
              <a:t> preference domains. </a:t>
            </a:r>
          </a:p>
          <a:p>
            <a:r>
              <a:rPr lang="en-US" dirty="0" smtClean="0"/>
              <a:t>An obvious</a:t>
            </a:r>
            <a:r>
              <a:rPr lang="en-US" baseline="0" dirty="0" smtClean="0"/>
              <a:t> step is to see if we can apply these findings in real-world elections, especially online elections. Ideally, we should be able to use these insights to design better false-name-limiting methods and to better understand the tradeoffs involved when we do something like require email registration to vote. So we’d like to apply these results and even verify them on datasets if we can.</a:t>
            </a:r>
          </a:p>
          <a:p>
            <a:r>
              <a:rPr lang="en-US" baseline="0" dirty="0" smtClean="0"/>
              <a:t>Another question is whether we can weaken some assumptions in our model, or whether there are other models that can be proposed to answer this same question.</a:t>
            </a:r>
          </a:p>
          <a:p>
            <a:r>
              <a:rPr lang="en-US" baseline="0" dirty="0" smtClean="0"/>
              <a:t>And possibly the most interesting direction is to ask, how do we actually get these individual vote distributions? One way is to look at methods like CAPTCHAs experimentally and try to empirically produce them. Another is to develop an agent model for utilities on each outcome, and model false-name-limiting methods as imposing costs on casting each vote.</a:t>
            </a:r>
          </a:p>
          <a:p>
            <a:r>
              <a:rPr lang="en-US" baseline="0" dirty="0" smtClean="0"/>
              <a:t>Thanks!</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35</a:t>
            </a:fld>
            <a:endParaRPr lang="en-US"/>
          </a:p>
        </p:txBody>
      </p:sp>
    </p:spTree>
    <p:extLst>
      <p:ext uri="{BB962C8B-B14F-4D97-AF65-F5344CB8AC3E}">
        <p14:creationId xmlns:p14="http://schemas.microsoft.com/office/powerpoint/2010/main" val="95857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there’s quite</a:t>
            </a:r>
            <a:r>
              <a:rPr lang="en-US" baseline="0" dirty="0" smtClean="0"/>
              <a:t> a bit of literature on preventing misreporting of preferences – that is, I actually prefer A to B to C, but I report that I prefer B to C to A, for instance. Of course, the </a:t>
            </a:r>
            <a:r>
              <a:rPr lang="en-US" baseline="0" dirty="0" err="1" smtClean="0"/>
              <a:t>Gibbard-Satterthwaite</a:t>
            </a:r>
            <a:r>
              <a:rPr lang="en-US" baseline="0" dirty="0" smtClean="0"/>
              <a:t> Theorem shows that we cannot prevent misreporting in general, but we may be able to prevent it in certain settings. So we can only ask questions about which customers generally have single-peaked preferences, for instance. We might also try use a voting rule for which finding a manipulation is computationally hard.</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4</a:t>
            </a:fld>
            <a:endParaRPr lang="en-US"/>
          </a:p>
        </p:txBody>
      </p:sp>
    </p:spTree>
    <p:extLst>
      <p:ext uri="{BB962C8B-B14F-4D97-AF65-F5344CB8AC3E}">
        <p14:creationId xmlns:p14="http://schemas.microsoft.com/office/powerpoint/2010/main" val="286881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275458" y="693965"/>
            <a:ext cx="4305597" cy="3427488"/>
          </a:xfrm>
          <a:prstGeom prst="rect">
            <a:avLst/>
          </a:prstGeom>
          <a:solidFill>
            <a:srgbClr val="FFFFFF"/>
          </a:solidFill>
          <a:ln w="9525">
            <a:solidFill>
              <a:srgbClr val="000000"/>
            </a:solidFill>
            <a:miter lim="800000"/>
            <a:headEnd/>
            <a:tailEnd/>
          </a:ln>
        </p:spPr>
        <p:txBody>
          <a:bodyPr wrap="none" lIns="82056" tIns="41028" rIns="82056" bIns="41028" anchor="ctr"/>
          <a:lstStyle/>
          <a:p>
            <a:endParaRPr lang="en-US"/>
          </a:p>
        </p:txBody>
      </p:sp>
      <p:sp>
        <p:nvSpPr>
          <p:cNvPr id="130051" name="Rectangle 3"/>
          <p:cNvSpPr>
            <a:spLocks noGrp="1" noChangeArrowheads="1"/>
          </p:cNvSpPr>
          <p:nvPr>
            <p:ph type="body"/>
          </p:nvPr>
        </p:nvSpPr>
        <p:spPr bwMode="auto">
          <a:xfrm>
            <a:off x="686099" y="4342191"/>
            <a:ext cx="5484316" cy="4115405"/>
          </a:xfrm>
          <a:noFill/>
        </p:spPr>
        <p:txBody>
          <a:bodyPr wrap="none" numCol="1" anchor="ctr" anchorCtr="0" compatLnSpc="1">
            <a:prstTxWarp prst="textNoShape">
              <a:avLst/>
            </a:prstTxWarp>
          </a:bodyPr>
          <a:lstStyle/>
          <a:p>
            <a:pPr eaLnBrk="1" hangingPunct="1">
              <a:spcBef>
                <a:spcPct val="0"/>
              </a:spcBef>
            </a:pPr>
            <a:r>
              <a:rPr lang="en-US" baseline="0" dirty="0" smtClean="0"/>
              <a:t>But even if people are reporting true preferences, they might be reporting them multiple times. Traditionally in voting, we assume that each agent participates exactly once. If we allow people to participate any number of times, we get an extremely negative result (the best we can do is the unanimity rule). Other prior work identifies assumptions we can make that allow us to recover false-name-proof voting mechanisms.</a:t>
            </a:r>
          </a:p>
          <a:p>
            <a:pPr eaLnBrk="1" hangingPunct="1">
              <a:spcBef>
                <a:spcPct val="0"/>
              </a:spcBef>
            </a:pPr>
            <a:r>
              <a:rPr lang="en-US" baseline="0" dirty="0" smtClean="0"/>
              <a:t>The problem is that, in general, we may find these assumptions too restrictive for a common voting setting.</a:t>
            </a:r>
          </a:p>
          <a:p>
            <a:pPr eaLnBrk="1" hangingPunct="1">
              <a:spcBef>
                <a:spcPct val="0"/>
              </a:spcBef>
            </a:pPr>
            <a:r>
              <a:rPr lang="en-US" baseline="0" dirty="0" smtClean="0"/>
              <a:t>But moreover, perhaps their goal is also too restrictive: We don’t necessarily require </a:t>
            </a:r>
            <a:r>
              <a:rPr lang="en-US" i="0" baseline="0" dirty="0" smtClean="0"/>
              <a:t>false-name-proof rules, we just want to get the correct answer with high probability. And we think that perhaps we can do that if we just resist or limit false-name manipulations.</a:t>
            </a:r>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But even if people are reporting true preferences, they might be reporting them multiple times. False-name manipulation is the creation of false identities in order to cast multiple votes.</a:t>
            </a:r>
          </a:p>
          <a:p>
            <a:pPr eaLnBrk="1" hangingPunct="1">
              <a:spcBef>
                <a:spcPct val="0"/>
              </a:spcBef>
            </a:pPr>
            <a:r>
              <a:rPr lang="en-US" baseline="0" dirty="0" smtClean="0"/>
              <a:t>Traditionally in voting, we assume that each agent participates exactly once. If we allow people to participate any number of times, we get an extremely negative result (the best we can do is the unanimity rule). Other prior work identifies assumptions we can make that allow us to recover false-name-proof voting mechanisms.</a:t>
            </a:r>
          </a:p>
          <a:p>
            <a:pPr eaLnBrk="1" hangingPunct="1">
              <a:spcBef>
                <a:spcPct val="0"/>
              </a:spcBef>
            </a:pPr>
            <a:r>
              <a:rPr lang="en-US" baseline="0" dirty="0" smtClean="0"/>
              <a:t>The problem is that, in general, we may find these assumptions too restrictive for a common voting setting.</a:t>
            </a:r>
          </a:p>
          <a:p>
            <a:pPr eaLnBrk="1" hangingPunct="1">
              <a:spcBef>
                <a:spcPct val="0"/>
              </a:spcBef>
            </a:pPr>
            <a:r>
              <a:rPr lang="en-US" baseline="0" dirty="0" smtClean="0"/>
              <a:t>But moreover, perhaps their goal is also too restrictive: We don’t necessarily require </a:t>
            </a:r>
            <a:r>
              <a:rPr lang="en-US" i="0" baseline="0" dirty="0" smtClean="0"/>
              <a:t>false-name-proof rules, we just want to get the correct answer with high probability. And we think that perhaps we can do that if we just resist or limit false-name manipulations.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6</a:t>
            </a:fld>
            <a:endParaRPr lang="en-US"/>
          </a:p>
        </p:txBody>
      </p:sp>
    </p:spTree>
    <p:extLst>
      <p:ext uri="{BB962C8B-B14F-4D97-AF65-F5344CB8AC3E}">
        <p14:creationId xmlns:p14="http://schemas.microsoft.com/office/powerpoint/2010/main" val="381393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real</a:t>
            </a:r>
            <a:r>
              <a:rPr lang="en-US" baseline="0" dirty="0" smtClean="0"/>
              <a:t> elections, we tend to use false-name limiting methods such as CAPTCHAs, allowing only one vote per IP address, or so on. But these are false-name-limiting, not false-name-proof, methods.</a:t>
            </a:r>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7</a:t>
            </a:fld>
            <a:endParaRPr lang="en-US"/>
          </a:p>
        </p:txBody>
      </p:sp>
    </p:spTree>
    <p:extLst>
      <p:ext uri="{BB962C8B-B14F-4D97-AF65-F5344CB8AC3E}">
        <p14:creationId xmlns:p14="http://schemas.microsoft.com/office/powerpoint/2010/main" val="212102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can we study these methods theoretically?</a:t>
            </a:r>
          </a:p>
          <a:p>
            <a:r>
              <a:rPr lang="en-US" baseline="0" dirty="0" smtClean="0"/>
              <a:t>Suppose that we can go out and run experiments to determine the effects of these false-name-limiting methods. Specifically, we try to discover how many false-name votes are being cast depending on the method used. For example, say hypothetically that, for method one, 10 percent of people who visit the page end up not bothering to vote at all; perhaps 50 percent choose to cast exactly one vote, and 25 percent cast exactly two votes, and so on. Then they come back to you with charts that look something like this.</a:t>
            </a:r>
          </a:p>
          <a:p>
            <a:r>
              <a:rPr lang="en-US" baseline="0" dirty="0" smtClean="0"/>
              <a:t>So suppose we find out that, with a CAPTCHA, 10% of people don’t bother to vote at all, 50% cast exactly one vote, and some people come back and cast 2 votes, 3 votes, etc.</a:t>
            </a:r>
          </a:p>
          <a:p>
            <a:r>
              <a:rPr lang="en-US" baseline="0" dirty="0" smtClean="0"/>
              <a:t>More stringent methods might mean fewer people cast extra votes, but might also mean fewer people bother to vote at all. But now, we can figure out a theoretical handle on this problem. </a:t>
            </a:r>
          </a:p>
        </p:txBody>
      </p:sp>
      <p:sp>
        <p:nvSpPr>
          <p:cNvPr id="4" name="Slide Number Placeholder 3"/>
          <p:cNvSpPr>
            <a:spLocks noGrp="1"/>
          </p:cNvSpPr>
          <p:nvPr>
            <p:ph type="sldNum" sz="quarter" idx="10"/>
          </p:nvPr>
        </p:nvSpPr>
        <p:spPr/>
        <p:txBody>
          <a:bodyPr/>
          <a:lstStyle/>
          <a:p>
            <a:fld id="{198081C4-0B00-452A-83EA-0EF5EB3DB092}" type="slidenum">
              <a:rPr lang="en-US" smtClean="0"/>
              <a:pPr/>
              <a:t>8</a:t>
            </a:fld>
            <a:endParaRPr lang="en-US"/>
          </a:p>
        </p:txBody>
      </p:sp>
    </p:spTree>
    <p:extLst>
      <p:ext uri="{BB962C8B-B14F-4D97-AF65-F5344CB8AC3E}">
        <p14:creationId xmlns:p14="http://schemas.microsoft.com/office/powerpoint/2010/main" val="3892452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081C4-0B00-452A-83EA-0EF5EB3DB092}" type="slidenum">
              <a:rPr lang="en-US" smtClean="0"/>
              <a:pPr/>
              <a:t>9</a:t>
            </a:fld>
            <a:endParaRPr lang="en-US"/>
          </a:p>
        </p:txBody>
      </p:sp>
    </p:spTree>
    <p:extLst>
      <p:ext uri="{BB962C8B-B14F-4D97-AF65-F5344CB8AC3E}">
        <p14:creationId xmlns:p14="http://schemas.microsoft.com/office/powerpoint/2010/main" val="286402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415914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175489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77731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230671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300789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31728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136072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2012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52804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13620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358291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729EE-6D5C-4C45-812D-A653C7B618B4}" type="slidenum">
              <a:rPr lang="en-US" smtClean="0"/>
              <a:pPr/>
              <a:t>‹#›</a:t>
            </a:fld>
            <a:endParaRPr lang="en-US"/>
          </a:p>
        </p:txBody>
      </p:sp>
    </p:spTree>
    <p:extLst>
      <p:ext uri="{BB962C8B-B14F-4D97-AF65-F5344CB8AC3E}">
        <p14:creationId xmlns:p14="http://schemas.microsoft.com/office/powerpoint/2010/main" val="410770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729EE-6D5C-4C45-812D-A653C7B618B4}" type="slidenum">
              <a:rPr lang="en-US" smtClean="0"/>
              <a:pPr/>
              <a:t>‹#›</a:t>
            </a:fld>
            <a:endParaRPr lang="en-US"/>
          </a:p>
        </p:txBody>
      </p:sp>
    </p:spTree>
    <p:extLst>
      <p:ext uri="{BB962C8B-B14F-4D97-AF65-F5344CB8AC3E}">
        <p14:creationId xmlns:p14="http://schemas.microsoft.com/office/powerpoint/2010/main" val="1695577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9.png"/><Relationship Id="rId7"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7.wmf"/><Relationship Id="rId9"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110.png"/><Relationship Id="rId7" Type="http://schemas.openxmlformats.org/officeDocument/2006/relationships/chart" Target="../charts/chart9.xml"/><Relationship Id="rId12"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hart" Target="../charts/chart11.xml"/><Relationship Id="rId5" Type="http://schemas.openxmlformats.org/officeDocument/2006/relationships/image" Target="../media/image130.png"/><Relationship Id="rId10" Type="http://schemas.openxmlformats.org/officeDocument/2006/relationships/chart" Target="../charts/chart11.xml"/><Relationship Id="rId4" Type="http://schemas.openxmlformats.org/officeDocument/2006/relationships/image" Target="../media/image12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chart" Target="../charts/chart12.xml"/><Relationship Id="rId12"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12.xml"/><Relationship Id="rId11" Type="http://schemas.openxmlformats.org/officeDocument/2006/relationships/chart" Target="../charts/chart13.xml"/><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14.xml"/><Relationship Id="rId11" Type="http://schemas.openxmlformats.org/officeDocument/2006/relationships/chart" Target="../charts/chart15.xml"/><Relationship Id="rId5" Type="http://schemas.openxmlformats.org/officeDocument/2006/relationships/chart" Target="../charts/chart14.xml"/><Relationship Id="rId10" Type="http://schemas.openxmlformats.org/officeDocument/2006/relationships/chart" Target="../charts/chart15.xml"/><Relationship Id="rId4" Type="http://schemas.openxmlformats.org/officeDocument/2006/relationships/image" Target="../media/image36.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375"/>
            <a:ext cx="7772400" cy="1470025"/>
          </a:xfrm>
        </p:spPr>
        <p:txBody>
          <a:bodyPr>
            <a:normAutofit/>
          </a:bodyPr>
          <a:lstStyle/>
          <a:p>
            <a:r>
              <a:rPr lang="en-US" dirty="0" smtClean="0"/>
              <a:t>Evaluating Resistance to False-Name Manipulations in Elections</a:t>
            </a:r>
            <a:endParaRPr lang="en-US" dirty="0"/>
          </a:p>
        </p:txBody>
      </p:sp>
      <p:sp>
        <p:nvSpPr>
          <p:cNvPr id="3" name="Subtitle 2"/>
          <p:cNvSpPr>
            <a:spLocks noGrp="1"/>
          </p:cNvSpPr>
          <p:nvPr>
            <p:ph type="subTitle" idx="1"/>
          </p:nvPr>
        </p:nvSpPr>
        <p:spPr>
          <a:xfrm>
            <a:off x="5766955" y="3429000"/>
            <a:ext cx="3179618" cy="870610"/>
          </a:xfrm>
        </p:spPr>
        <p:txBody>
          <a:bodyPr>
            <a:normAutofit/>
          </a:bodyPr>
          <a:lstStyle/>
          <a:p>
            <a:r>
              <a:rPr lang="en-US" dirty="0" smtClean="0"/>
              <a:t>Vincent </a:t>
            </a:r>
            <a:r>
              <a:rPr lang="en-US" dirty="0" err="1" smtClean="0"/>
              <a:t>Conitzer</a:t>
            </a:r>
            <a:endParaRPr lang="en-US" dirty="0"/>
          </a:p>
        </p:txBody>
      </p:sp>
      <p:sp>
        <p:nvSpPr>
          <p:cNvPr id="4" name="Subtitle 2"/>
          <p:cNvSpPr txBox="1">
            <a:spLocks/>
          </p:cNvSpPr>
          <p:nvPr/>
        </p:nvSpPr>
        <p:spPr>
          <a:xfrm>
            <a:off x="2895600" y="3465863"/>
            <a:ext cx="3179618" cy="8706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t>Lirong</a:t>
            </a:r>
            <a:r>
              <a:rPr lang="en-US" dirty="0" smtClean="0"/>
              <a:t> Xia</a:t>
            </a:r>
          </a:p>
        </p:txBody>
      </p:sp>
      <p:sp>
        <p:nvSpPr>
          <p:cNvPr id="5" name="Subtitle 2"/>
          <p:cNvSpPr txBox="1">
            <a:spLocks/>
          </p:cNvSpPr>
          <p:nvPr/>
        </p:nvSpPr>
        <p:spPr>
          <a:xfrm>
            <a:off x="86591" y="3465863"/>
            <a:ext cx="3179618" cy="8706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Bo Waggoner</a:t>
            </a:r>
            <a:endParaRPr lang="en-US" dirty="0"/>
          </a:p>
        </p:txBody>
      </p:sp>
      <p:sp>
        <p:nvSpPr>
          <p:cNvPr id="82" name="Date Placeholder 81"/>
          <p:cNvSpPr>
            <a:spLocks noGrp="1"/>
          </p:cNvSpPr>
          <p:nvPr>
            <p:ph type="dt" sz="half" idx="10"/>
          </p:nvPr>
        </p:nvSpPr>
        <p:spPr/>
        <p:txBody>
          <a:bodyPr/>
          <a:lstStyle/>
          <a:p>
            <a:r>
              <a:rPr lang="en-US" smtClean="0"/>
              <a:t>March 2012</a:t>
            </a:r>
            <a:endParaRPr lang="en-US"/>
          </a:p>
        </p:txBody>
      </p:sp>
      <p:sp>
        <p:nvSpPr>
          <p:cNvPr id="83" name="Slide Number Placeholder 82"/>
          <p:cNvSpPr>
            <a:spLocks noGrp="1"/>
          </p:cNvSpPr>
          <p:nvPr>
            <p:ph type="sldNum" sz="quarter" idx="12"/>
          </p:nvPr>
        </p:nvSpPr>
        <p:spPr/>
        <p:txBody>
          <a:bodyPr/>
          <a:lstStyle/>
          <a:p>
            <a:fld id="{34F729EE-6D5C-4C45-812D-A653C7B618B4}" type="slidenum">
              <a:rPr lang="en-US" smtClean="0"/>
              <a:pPr/>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8584" y="4267200"/>
            <a:ext cx="1002482" cy="99521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7593" y="4338268"/>
            <a:ext cx="1002482" cy="9952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34200" y="4277693"/>
            <a:ext cx="838200" cy="1071219"/>
          </a:xfrm>
          <a:prstGeom prst="rect">
            <a:avLst/>
          </a:prstGeom>
        </p:spPr>
      </p:pic>
      <p:sp>
        <p:nvSpPr>
          <p:cNvPr id="8" name="TextBox 7"/>
          <p:cNvSpPr txBox="1"/>
          <p:nvPr/>
        </p:nvSpPr>
        <p:spPr>
          <a:xfrm>
            <a:off x="1168584" y="5943600"/>
            <a:ext cx="7061016" cy="400110"/>
          </a:xfrm>
          <a:prstGeom prst="rect">
            <a:avLst/>
          </a:prstGeom>
          <a:noFill/>
        </p:spPr>
        <p:txBody>
          <a:bodyPr wrap="square" rtlCol="0">
            <a:spAutoFit/>
          </a:bodyPr>
          <a:lstStyle/>
          <a:p>
            <a:r>
              <a:rPr lang="en-US" sz="2000" dirty="0" smtClean="0"/>
              <a:t>Thanks to </a:t>
            </a:r>
            <a:r>
              <a:rPr lang="en-US" sz="2000" dirty="0" err="1"/>
              <a:t>Hossein</a:t>
            </a:r>
            <a:r>
              <a:rPr lang="en-US" sz="2000" dirty="0"/>
              <a:t> </a:t>
            </a:r>
            <a:r>
              <a:rPr lang="en-US" sz="2000" dirty="0" err="1"/>
              <a:t>Azari</a:t>
            </a:r>
            <a:r>
              <a:rPr lang="en-US" sz="2000" dirty="0"/>
              <a:t> </a:t>
            </a:r>
            <a:r>
              <a:rPr lang="en-US" sz="2000" dirty="0" smtClean="0"/>
              <a:t>and </a:t>
            </a:r>
            <a:r>
              <a:rPr lang="en-US" sz="2000" dirty="0" err="1" smtClean="0"/>
              <a:t>Giorgos</a:t>
            </a:r>
            <a:r>
              <a:rPr lang="en-US" sz="2000" dirty="0" smtClean="0"/>
              <a:t> </a:t>
            </a:r>
            <a:r>
              <a:rPr lang="en-US" sz="2000" dirty="0" err="1"/>
              <a:t>Zervas</a:t>
            </a:r>
            <a:r>
              <a:rPr lang="en-US" sz="2000" dirty="0"/>
              <a:t> </a:t>
            </a:r>
            <a:r>
              <a:rPr lang="en-US" sz="2000" dirty="0" smtClean="0"/>
              <a:t>for </a:t>
            </a:r>
            <a:r>
              <a:rPr lang="en-US" sz="2000" dirty="0"/>
              <a:t>helpful </a:t>
            </a:r>
            <a:r>
              <a:rPr lang="en-US" sz="2000" dirty="0" smtClean="0"/>
              <a:t>discussions</a:t>
            </a:r>
            <a:r>
              <a:rPr lang="en-US" dirty="0"/>
              <a:t>!</a:t>
            </a:r>
          </a:p>
        </p:txBody>
      </p:sp>
    </p:spTree>
    <p:extLst>
      <p:ext uri="{BB962C8B-B14F-4D97-AF65-F5344CB8AC3E}">
        <p14:creationId xmlns:p14="http://schemas.microsoft.com/office/powerpoint/2010/main" val="29850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For each false-name-limiting method, take the individual vote distribution </a:t>
                </a:r>
                <a14:m>
                  <m:oMath xmlns:m="http://schemas.openxmlformats.org/officeDocument/2006/math">
                    <m:r>
                      <a:rPr lang="en-US" b="0" i="1" smtClean="0">
                        <a:latin typeface="Cambria Math"/>
                      </a:rPr>
                      <m:t>𝜋</m:t>
                    </m:r>
                  </m:oMath>
                </a14:m>
                <a:r>
                  <a:rPr lang="en-US" dirty="0" smtClean="0"/>
                  <a:t> as given</a:t>
                </a:r>
              </a:p>
              <a:p>
                <a:r>
                  <a:rPr lang="en-US" dirty="0" smtClean="0"/>
                  <a:t>Suppose votes are drawn </a:t>
                </a:r>
                <a:r>
                  <a:rPr lang="en-US" dirty="0" err="1" smtClean="0"/>
                  <a:t>i.i.d</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1630" t="-1752" r="-207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10</a:t>
            </a:fld>
            <a:endParaRPr lang="en-US"/>
          </a:p>
        </p:txBody>
      </p:sp>
      <p:sp>
        <p:nvSpPr>
          <p:cNvPr id="7" name="TextBox 6"/>
          <p:cNvSpPr txBox="1"/>
          <p:nvPr/>
        </p:nvSpPr>
        <p:spPr>
          <a:xfrm>
            <a:off x="3577590" y="6096000"/>
            <a:ext cx="3813810" cy="461665"/>
          </a:xfrm>
          <a:prstGeom prst="rect">
            <a:avLst/>
          </a:prstGeom>
          <a:noFill/>
        </p:spPr>
        <p:txBody>
          <a:bodyPr wrap="square" rtlCol="0">
            <a:spAutoFit/>
          </a:bodyPr>
          <a:lstStyle/>
          <a:p>
            <a:r>
              <a:rPr lang="en-US" sz="2400" b="1" dirty="0" smtClean="0"/>
              <a:t># of votes</a:t>
            </a:r>
          </a:p>
        </p:txBody>
      </p:sp>
      <p:graphicFrame>
        <p:nvGraphicFramePr>
          <p:cNvPr id="8" name="Chart 7" descr="# of votes"/>
          <p:cNvGraphicFramePr/>
          <p:nvPr>
            <p:extLst>
              <p:ext uri="{D42A27DB-BD31-4B8C-83A1-F6EECF244321}">
                <p14:modId xmlns:p14="http://schemas.microsoft.com/office/powerpoint/2010/main" val="2596374395"/>
              </p:ext>
            </p:extLst>
          </p:nvPr>
        </p:nvGraphicFramePr>
        <p:xfrm>
          <a:off x="1447800" y="2971800"/>
          <a:ext cx="5867400" cy="35168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9884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53" y="1219201"/>
            <a:ext cx="8229600" cy="990600"/>
          </a:xfrm>
        </p:spPr>
        <p:txBody>
          <a:bodyPr>
            <a:normAutofit/>
          </a:bodyPr>
          <a:lstStyle/>
          <a:p>
            <a:r>
              <a:rPr lang="en-US" sz="2800" dirty="0" smtClean="0"/>
              <a:t>Single-peaked preferences (here: two alternatives)</a:t>
            </a:r>
            <a:endParaRPr lang="en-US" sz="2800" b="0" dirty="0" smtClean="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11</a:t>
            </a:fld>
            <a:endParaRPr lang="en-US" dirty="0"/>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Model</a:t>
            </a:r>
            <a:endParaRPr lang="en-US" dirty="0"/>
          </a:p>
        </p:txBody>
      </p:sp>
      <p:sp>
        <p:nvSpPr>
          <p:cNvPr id="8"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March 2012</a:t>
            </a:r>
            <a:endParaRPr lang="en-US"/>
          </a:p>
        </p:txBody>
      </p:sp>
      <p:sp>
        <p:nvSpPr>
          <p:cNvPr id="9"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F729EE-6D5C-4C45-812D-A653C7B618B4}" type="slidenum">
              <a:rPr lang="en-US" smtClean="0"/>
              <a:pPr/>
              <a:t>11</a:t>
            </a:fld>
            <a:endParaRPr lang="en-US"/>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2733904" y="2334918"/>
                <a:ext cx="999896" cy="8746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700" b="1" i="1" smtClean="0">
                              <a:latin typeface="Cambria Math"/>
                            </a:rPr>
                          </m:ctrlPr>
                        </m:sSubPr>
                        <m:e>
                          <m:r>
                            <a:rPr lang="en-US" sz="2700" b="1" i="1" smtClean="0">
                              <a:latin typeface="Cambria Math"/>
                            </a:rPr>
                            <m:t>𝝅</m:t>
                          </m:r>
                        </m:e>
                        <m:sub>
                          <m:r>
                            <a:rPr lang="en-US" sz="2700" b="1" i="1" smtClean="0">
                              <a:latin typeface="Cambria Math"/>
                            </a:rPr>
                            <m:t>𝑴</m:t>
                          </m:r>
                        </m:sub>
                      </m:sSub>
                    </m:oMath>
                  </m:oMathPara>
                </a14:m>
                <a:endParaRPr lang="en-US" sz="2700" b="1"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733904" y="2334918"/>
                <a:ext cx="999896" cy="874645"/>
              </a:xfrm>
              <a:prstGeom prst="rect">
                <a:avLst/>
              </a:prstGeom>
              <a:blipFill rotWithShape="1">
                <a:blip r:embed="rId3"/>
                <a:stretch>
                  <a:fillRect/>
                </a:stretch>
              </a:blipFill>
            </p:spPr>
            <p:txBody>
              <a:bodyPr/>
              <a:lstStyle/>
              <a:p>
                <a:r>
                  <a:rPr lang="en-US">
                    <a:noFill/>
                  </a:rPr>
                  <a:t> </a:t>
                </a:r>
              </a:p>
            </p:txBody>
          </p:sp>
        </mc:Fallback>
      </mc:AlternateContent>
      <p:grpSp>
        <p:nvGrpSpPr>
          <p:cNvPr id="15" name="Group 14"/>
          <p:cNvGrpSpPr/>
          <p:nvPr/>
        </p:nvGrpSpPr>
        <p:grpSpPr>
          <a:xfrm>
            <a:off x="1219200" y="3039083"/>
            <a:ext cx="2990461" cy="2371117"/>
            <a:chOff x="1219200" y="2913965"/>
            <a:chExt cx="2990461" cy="2371117"/>
          </a:xfrm>
        </p:grpSpPr>
        <p:sp>
          <p:nvSpPr>
            <p:cNvPr id="10" name="TextBox 9"/>
            <p:cNvSpPr txBox="1"/>
            <p:nvPr/>
          </p:nvSpPr>
          <p:spPr>
            <a:xfrm>
              <a:off x="2380861" y="2913965"/>
              <a:ext cx="1828800" cy="2368941"/>
            </a:xfrm>
            <a:prstGeom prst="rect">
              <a:avLst/>
            </a:prstGeom>
            <a:noFill/>
            <a:ln w="57150">
              <a:solidFill>
                <a:srgbClr val="FF0000"/>
              </a:solidFill>
            </a:ln>
          </p:spPr>
          <p:txBody>
            <a:bodyPr wrap="square" rtlCol="0">
              <a:spAutoFit/>
            </a:bodyPr>
            <a:lstStyle/>
            <a:p>
              <a:r>
                <a:rPr lang="en-US" sz="3200" b="1" dirty="0" smtClean="0"/>
                <a:t>False-name-</a:t>
              </a:r>
            </a:p>
            <a:p>
              <a:r>
                <a:rPr lang="en-US" sz="3200" b="1" dirty="0"/>
                <a:t>l</a:t>
              </a:r>
              <a:r>
                <a:rPr lang="en-US" sz="3200" b="1" dirty="0" smtClean="0"/>
                <a:t>imiting</a:t>
              </a:r>
            </a:p>
            <a:p>
              <a:r>
                <a:rPr lang="en-US" sz="3200" b="1" dirty="0" smtClean="0"/>
                <a:t>method</a:t>
              </a:r>
            </a:p>
          </p:txBody>
        </p:sp>
        <p:sp>
          <p:nvSpPr>
            <p:cNvPr id="11" name="Right Arrow 10"/>
            <p:cNvSpPr/>
            <p:nvPr/>
          </p:nvSpPr>
          <p:spPr>
            <a:xfrm>
              <a:off x="1219200" y="2925082"/>
              <a:ext cx="914400" cy="388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219200" y="4896308"/>
              <a:ext cx="914400" cy="388774"/>
            </a:xfrm>
            <a:prstGeom prst="rightArrow">
              <a:avLst/>
            </a:prstGeom>
            <a:solidFill>
              <a:srgbClr val="00B050"/>
            </a:solidFill>
            <a:ln>
              <a:solidFill>
                <a:srgbClr val="00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228600" y="2286000"/>
            <a:ext cx="2209800" cy="3810000"/>
            <a:chOff x="228600" y="2286000"/>
            <a:chExt cx="2209800" cy="3810000"/>
          </a:xfrm>
        </p:grpSpPr>
        <p:grpSp>
          <p:nvGrpSpPr>
            <p:cNvPr id="17" name="Group 16"/>
            <p:cNvGrpSpPr/>
            <p:nvPr/>
          </p:nvGrpSpPr>
          <p:grpSpPr>
            <a:xfrm>
              <a:off x="457200" y="3505202"/>
              <a:ext cx="914400" cy="2590798"/>
              <a:chOff x="304800" y="3185233"/>
              <a:chExt cx="1219200" cy="3195030"/>
            </a:xfrm>
          </p:grpSpPr>
          <p:pic>
            <p:nvPicPr>
              <p:cNvPr id="1026" name="Picture 2" descr="C:\Users\Bo\AppData\Local\Microsoft\Windows\Temporary Internet Files\Content.IE5\OPNTS2CC\MC900391038[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9197" y="3185233"/>
                <a:ext cx="381609" cy="3982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Bo\AppData\Local\Microsoft\Windows\Temporary Internet Files\Content.IE5\OPNTS2CC\MC900391038[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9600" y="3645278"/>
                <a:ext cx="381609" cy="3982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Bo\AppData\Local\Microsoft\Windows\Temporary Internet Files\Content.IE5\OPNTS2CC\MC900391038[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14400" y="3205353"/>
                <a:ext cx="381609" cy="3982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Bo\AppData\Local\Microsoft\Windows\Temporary Internet Files\Content.IE5\OPNTS2CC\MC900391038[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5521946"/>
                <a:ext cx="381609" cy="3982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Bo\AppData\Local\Microsoft\Windows\Temporary Internet Files\Content.IE5\OPNTS2CC\MC900391038[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5203" y="5981990"/>
                <a:ext cx="381609" cy="3982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Bo\AppData\Local\Microsoft\Windows\Temporary Internet Files\Content.IE5\OPNTS2CC\MC900391038[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60003" y="5542062"/>
                <a:ext cx="381609" cy="3982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Bo\AppData\Local\Microsoft\Windows\Temporary Internet Files\Content.IE5\OPNTS2CC\MC900391038[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42391" y="5920220"/>
                <a:ext cx="381609" cy="39827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7" name="Content Placeholder 2"/>
                <p:cNvSpPr txBox="1">
                  <a:spLocks/>
                </p:cNvSpPr>
                <p:nvPr/>
              </p:nvSpPr>
              <p:spPr>
                <a:xfrm>
                  <a:off x="228600" y="2286000"/>
                  <a:ext cx="2209800" cy="331777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latin typeface="Cambria Math"/>
                    </a:rPr>
                    <a:t>Supporters</a:t>
                  </a:r>
                </a:p>
                <a:p>
                  <a:pPr marL="0" indent="0">
                    <a:buFont typeface="Arial" pitchFamily="34" charset="0"/>
                    <a:buNone/>
                  </a:pPr>
                  <a:endParaRPr lang="en-US" sz="1300" b="1" dirty="0">
                    <a:latin typeface="Cambria Math"/>
                  </a:endParaRPr>
                </a:p>
                <a:p>
                  <a:pPr marL="0" indent="0">
                    <a:buNone/>
                  </a:pPr>
                  <a:r>
                    <a:rPr lang="en-US" b="1" dirty="0" smtClean="0"/>
                    <a:t>    </a:t>
                  </a:r>
                  <a14:m>
                    <m:oMath xmlns:m="http://schemas.openxmlformats.org/officeDocument/2006/math">
                      <m:sSub>
                        <m:sSubPr>
                          <m:ctrlPr>
                            <a:rPr lang="en-US" b="1" i="1">
                              <a:latin typeface="Cambria Math"/>
                            </a:rPr>
                          </m:ctrlPr>
                        </m:sSubPr>
                        <m:e>
                          <m:r>
                            <a:rPr lang="en-US" b="1" i="1">
                              <a:latin typeface="Cambria Math"/>
                            </a:rPr>
                            <m:t>𝒏</m:t>
                          </m:r>
                        </m:e>
                        <m:sub>
                          <m:r>
                            <a:rPr lang="en-US" b="1" i="1">
                              <a:latin typeface="Cambria Math"/>
                            </a:rPr>
                            <m:t>𝑨</m:t>
                          </m:r>
                        </m:sub>
                      </m:sSub>
                    </m:oMath>
                  </a14:m>
                  <a:endParaRPr lang="en-US" b="1" dirty="0" smtClean="0"/>
                </a:p>
                <a:p>
                  <a:pPr marL="0" indent="0">
                    <a:buFont typeface="Arial" pitchFamily="34" charset="0"/>
                    <a:buNone/>
                  </a:pPr>
                  <a:endParaRPr lang="en-US" b="1" dirty="0" smtClean="0"/>
                </a:p>
                <a:p>
                  <a:pPr marL="0" indent="0">
                    <a:buFont typeface="Arial" pitchFamily="34" charset="0"/>
                    <a:buNone/>
                  </a:pPr>
                  <a:endParaRPr lang="en-US" b="1" dirty="0" smtClean="0"/>
                </a:p>
                <a:p>
                  <a:pPr marL="0" indent="0">
                    <a:buFont typeface="Arial" pitchFamily="34" charset="0"/>
                    <a:buNone/>
                  </a:pPr>
                  <a:endParaRPr lang="en-US" b="1" dirty="0" smtClean="0"/>
                </a:p>
                <a:p>
                  <a:pPr marL="0" indent="0">
                    <a:buFont typeface="Arial" pitchFamily="34" charset="0"/>
                    <a:buNone/>
                  </a:pPr>
                  <a:endParaRPr lang="en-US" b="1" dirty="0"/>
                </a:p>
                <a:p>
                  <a:pPr marL="0" indent="0">
                    <a:buNone/>
                  </a:pPr>
                  <a:r>
                    <a:rPr lang="en-US" b="1" dirty="0" smtClean="0"/>
                    <a:t>    </a:t>
                  </a:r>
                  <a14:m>
                    <m:oMath xmlns:m="http://schemas.openxmlformats.org/officeDocument/2006/math">
                      <m:sSub>
                        <m:sSubPr>
                          <m:ctrlPr>
                            <a:rPr lang="en-US" b="1" i="1">
                              <a:latin typeface="Cambria Math"/>
                            </a:rPr>
                          </m:ctrlPr>
                        </m:sSubPr>
                        <m:e>
                          <m:r>
                            <a:rPr lang="en-US" b="1" i="1">
                              <a:latin typeface="Cambria Math"/>
                            </a:rPr>
                            <m:t>𝒏</m:t>
                          </m:r>
                        </m:e>
                        <m:sub>
                          <m:r>
                            <a:rPr lang="en-US" b="1" i="1">
                              <a:latin typeface="Cambria Math"/>
                            </a:rPr>
                            <m:t>𝑩</m:t>
                          </m:r>
                        </m:sub>
                      </m:sSub>
                    </m:oMath>
                  </a14:m>
                  <a:endParaRPr lang="en-US" b="1" dirty="0" smtClean="0"/>
                </a:p>
              </p:txBody>
            </p:sp>
          </mc:Choice>
          <mc:Fallback xmlns="">
            <p:sp>
              <p:nvSpPr>
                <p:cNvPr id="47" name="Content Placeholder 2"/>
                <p:cNvSpPr txBox="1">
                  <a:spLocks noRot="1" noChangeAspect="1" noMove="1" noResize="1" noEditPoints="1" noAdjustHandles="1" noChangeArrowheads="1" noChangeShapeType="1" noTextEdit="1"/>
                </p:cNvSpPr>
                <p:nvPr/>
              </p:nvSpPr>
              <p:spPr>
                <a:xfrm>
                  <a:off x="228600" y="2286000"/>
                  <a:ext cx="2209800" cy="3317776"/>
                </a:xfrm>
                <a:prstGeom prst="rect">
                  <a:avLst/>
                </a:prstGeom>
                <a:blipFill rotWithShape="1">
                  <a:blip r:embed="rId5"/>
                  <a:stretch>
                    <a:fillRect l="-5249" t="-4228"/>
                  </a:stretch>
                </a:blipFill>
              </p:spPr>
              <p:txBody>
                <a:bodyPr/>
                <a:lstStyle/>
                <a:p>
                  <a:r>
                    <a:rPr lang="en-US">
                      <a:noFill/>
                    </a:rPr>
                    <a:t> </a:t>
                  </a:r>
                </a:p>
              </p:txBody>
            </p:sp>
          </mc:Fallback>
        </mc:AlternateContent>
      </p:grpSp>
      <p:grpSp>
        <p:nvGrpSpPr>
          <p:cNvPr id="16" name="Group 15"/>
          <p:cNvGrpSpPr/>
          <p:nvPr/>
        </p:nvGrpSpPr>
        <p:grpSpPr>
          <a:xfrm>
            <a:off x="4305300" y="2286000"/>
            <a:ext cx="3009900" cy="3853319"/>
            <a:chOff x="4305300" y="2286000"/>
            <a:chExt cx="3009900" cy="3853319"/>
          </a:xfrm>
        </p:grpSpPr>
        <p:sp>
          <p:nvSpPr>
            <p:cNvPr id="12" name="Right Arrow 11"/>
            <p:cNvSpPr/>
            <p:nvPr/>
          </p:nvSpPr>
          <p:spPr>
            <a:xfrm>
              <a:off x="4305300" y="2876164"/>
              <a:ext cx="876300" cy="437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305300" y="4896308"/>
              <a:ext cx="876300" cy="437692"/>
            </a:xfrm>
            <a:prstGeom prst="rightArrow">
              <a:avLst/>
            </a:prstGeom>
            <a:solidFill>
              <a:srgbClr val="00B050"/>
            </a:solidFill>
            <a:ln>
              <a:solidFill>
                <a:srgbClr val="00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353050" y="3425645"/>
              <a:ext cx="1231526" cy="2713674"/>
              <a:chOff x="5132294" y="3473940"/>
              <a:chExt cx="1231526" cy="2713674"/>
            </a:xfrm>
          </p:grpSpPr>
          <mc:AlternateContent xmlns:mc="http://schemas.openxmlformats.org/markup-compatibility/2006" xmlns:a14="http://schemas.microsoft.com/office/drawing/2010/main">
            <mc:Choice Requires="a14">
              <p:graphicFrame>
                <p:nvGraphicFramePr>
                  <p:cNvPr id="25" name="Chart 24"/>
                  <p:cNvGraphicFramePr/>
                  <p:nvPr>
                    <p:extLst>
                      <p:ext uri="{D42A27DB-BD31-4B8C-83A1-F6EECF244321}">
                        <p14:modId xmlns:p14="http://schemas.microsoft.com/office/powerpoint/2010/main" val="3464025200"/>
                      </p:ext>
                    </p:extLst>
                  </p:nvPr>
                </p:nvGraphicFramePr>
                <p:xfrm>
                  <a:off x="5163670" y="3473940"/>
                  <a:ext cx="1200150" cy="800100"/>
                </p:xfrm>
                <a:graphic>
                  <a:graphicData uri="http://schemas.openxmlformats.org/drawingml/2006/chart">
                    <c:chart xmlns:c="http://schemas.openxmlformats.org/drawingml/2006/chart" xmlns:r="http://schemas.openxmlformats.org/officeDocument/2006/relationships" r:id="rId6"/>
                  </a:graphicData>
                </a:graphic>
              </p:graphicFrame>
            </mc:Choice>
            <mc:Fallback xmlns="">
              <p:graphicFrame>
                <p:nvGraphicFramePr>
                  <p:cNvPr id="25" name="Chart 24"/>
                  <p:cNvGraphicFramePr/>
                  <p:nvPr>
                    <p:extLst>
                      <p:ext uri="{D42A27DB-BD31-4B8C-83A1-F6EECF244321}">
                        <p14:modId xmlns:p14="http://schemas.microsoft.com/office/powerpoint/2010/main" val="3464025200"/>
                      </p:ext>
                    </p:extLst>
                  </p:nvPr>
                </p:nvGraphicFramePr>
                <p:xfrm>
                  <a:off x="5163670" y="3473940"/>
                  <a:ext cx="1200150" cy="800100"/>
                </p:xfrm>
                <a:graphic>
                  <a:graphicData uri="http://schemas.openxmlformats.org/drawingml/2006/chart">
                    <c:chart xmlns:c="http://schemas.openxmlformats.org/drawingml/2006/chart" xmlns:r="http://schemas.openxmlformats.org/officeDocument/2006/relationships" r:id="rId7"/>
                  </a:graphicData>
                </a:graphic>
              </p:graphicFrame>
            </mc:Fallback>
          </mc:AlternateContent>
          <mc:AlternateContent xmlns:mc="http://schemas.openxmlformats.org/markup-compatibility/2006" xmlns:a14="http://schemas.microsoft.com/office/drawing/2010/main">
            <mc:Choice Requires="a14">
              <p:graphicFrame>
                <p:nvGraphicFramePr>
                  <p:cNvPr id="29" name="Chart 28"/>
                  <p:cNvGraphicFramePr/>
                  <p:nvPr>
                    <p:extLst>
                      <p:ext uri="{D42A27DB-BD31-4B8C-83A1-F6EECF244321}">
                        <p14:modId xmlns:p14="http://schemas.microsoft.com/office/powerpoint/2010/main" val="901863160"/>
                      </p:ext>
                    </p:extLst>
                  </p:nvPr>
                </p:nvGraphicFramePr>
                <p:xfrm>
                  <a:off x="5132294" y="5387514"/>
                  <a:ext cx="1200150" cy="800100"/>
                </p:xfrm>
                <a:graphic>
                  <a:graphicData uri="http://schemas.openxmlformats.org/drawingml/2006/chart">
                    <c:chart xmlns:c="http://schemas.openxmlformats.org/drawingml/2006/chart" xmlns:r="http://schemas.openxmlformats.org/officeDocument/2006/relationships" r:id="rId8"/>
                  </a:graphicData>
                </a:graphic>
              </p:graphicFrame>
            </mc:Choice>
            <mc:Fallback xmlns="">
              <p:graphicFrame>
                <p:nvGraphicFramePr>
                  <p:cNvPr id="29" name="Chart 28"/>
                  <p:cNvGraphicFramePr/>
                  <p:nvPr>
                    <p:extLst>
                      <p:ext uri="{D42A27DB-BD31-4B8C-83A1-F6EECF244321}">
                        <p14:modId xmlns:p14="http://schemas.microsoft.com/office/powerpoint/2010/main" val="901863160"/>
                      </p:ext>
                    </p:extLst>
                  </p:nvPr>
                </p:nvGraphicFramePr>
                <p:xfrm>
                  <a:off x="5132294" y="5387514"/>
                  <a:ext cx="1200150" cy="800100"/>
                </p:xfrm>
                <a:graphic>
                  <a:graphicData uri="http://schemas.openxmlformats.org/drawingml/2006/chart">
                    <c:chart xmlns:c="http://schemas.openxmlformats.org/drawingml/2006/chart" xmlns:r="http://schemas.openxmlformats.org/officeDocument/2006/relationships" r:id="rId9"/>
                  </a:graphicData>
                </a:graphic>
              </p:graphicFrame>
            </mc:Fallback>
          </mc:AlternateContent>
        </p:grpSp>
        <mc:AlternateContent xmlns:mc="http://schemas.openxmlformats.org/markup-compatibility/2006" xmlns:a14="http://schemas.microsoft.com/office/drawing/2010/main">
          <mc:Choice Requires="a14">
            <p:sp>
              <p:nvSpPr>
                <p:cNvPr id="50" name="Content Placeholder 2"/>
                <p:cNvSpPr txBox="1">
                  <a:spLocks/>
                </p:cNvSpPr>
                <p:nvPr/>
              </p:nvSpPr>
              <p:spPr>
                <a:xfrm>
                  <a:off x="5105400" y="2286000"/>
                  <a:ext cx="2209800" cy="331777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latin typeface="Cambria Math"/>
                    </a:rPr>
                    <a:t>Votes Cast</a:t>
                  </a:r>
                </a:p>
                <a:p>
                  <a:pPr marL="0" indent="0">
                    <a:buFont typeface="Arial" pitchFamily="34" charset="0"/>
                    <a:buNone/>
                  </a:pPr>
                  <a:endParaRPr lang="en-US" sz="1300" b="1" dirty="0">
                    <a:latin typeface="Cambria Math"/>
                  </a:endParaRPr>
                </a:p>
                <a:p>
                  <a:pPr marL="0" indent="0">
                    <a:buNone/>
                  </a:pPr>
                  <a:r>
                    <a:rPr lang="en-US" b="1" dirty="0" smtClean="0"/>
                    <a:t>    </a:t>
                  </a:r>
                  <a14:m>
                    <m:oMath xmlns:m="http://schemas.openxmlformats.org/officeDocument/2006/math">
                      <m:sSub>
                        <m:sSubPr>
                          <m:ctrlPr>
                            <a:rPr lang="en-US" b="1" i="1">
                              <a:latin typeface="Cambria Math"/>
                            </a:rPr>
                          </m:ctrlPr>
                        </m:sSubPr>
                        <m:e>
                          <m:r>
                            <a:rPr lang="en-US" b="1" i="1" smtClean="0">
                              <a:latin typeface="Cambria Math"/>
                            </a:rPr>
                            <m:t>𝑽</m:t>
                          </m:r>
                        </m:e>
                        <m:sub>
                          <m:r>
                            <a:rPr lang="en-US" b="1" i="1">
                              <a:latin typeface="Cambria Math"/>
                            </a:rPr>
                            <m:t>𝑨</m:t>
                          </m:r>
                        </m:sub>
                      </m:sSub>
                    </m:oMath>
                  </a14:m>
                  <a:endParaRPr lang="en-US" b="1" dirty="0" smtClean="0"/>
                </a:p>
                <a:p>
                  <a:pPr marL="0" indent="0">
                    <a:buFont typeface="Arial" pitchFamily="34" charset="0"/>
                    <a:buNone/>
                  </a:pPr>
                  <a:endParaRPr lang="en-US" b="1" dirty="0" smtClean="0"/>
                </a:p>
                <a:p>
                  <a:pPr marL="0" indent="0">
                    <a:buFont typeface="Arial" pitchFamily="34" charset="0"/>
                    <a:buNone/>
                  </a:pPr>
                  <a:endParaRPr lang="en-US" b="1" dirty="0" smtClean="0"/>
                </a:p>
                <a:p>
                  <a:pPr marL="0" indent="0">
                    <a:buFont typeface="Arial" pitchFamily="34" charset="0"/>
                    <a:buNone/>
                  </a:pPr>
                  <a:endParaRPr lang="en-US" b="1" dirty="0" smtClean="0"/>
                </a:p>
                <a:p>
                  <a:pPr marL="0" indent="0">
                    <a:buFont typeface="Arial" pitchFamily="34" charset="0"/>
                    <a:buNone/>
                  </a:pPr>
                  <a:endParaRPr lang="en-US" b="1" dirty="0"/>
                </a:p>
                <a:p>
                  <a:pPr marL="0" indent="0">
                    <a:buNone/>
                  </a:pPr>
                  <a:r>
                    <a:rPr lang="en-US" b="1" dirty="0" smtClean="0"/>
                    <a:t>    </a:t>
                  </a:r>
                  <a14:m>
                    <m:oMath xmlns:m="http://schemas.openxmlformats.org/officeDocument/2006/math">
                      <m:sSub>
                        <m:sSubPr>
                          <m:ctrlPr>
                            <a:rPr lang="en-US" b="1" i="1">
                              <a:latin typeface="Cambria Math"/>
                            </a:rPr>
                          </m:ctrlPr>
                        </m:sSubPr>
                        <m:e>
                          <m:r>
                            <a:rPr lang="en-US" b="1" i="1" smtClean="0">
                              <a:latin typeface="Cambria Math"/>
                            </a:rPr>
                            <m:t>𝑽</m:t>
                          </m:r>
                        </m:e>
                        <m:sub>
                          <m:r>
                            <a:rPr lang="en-US" b="1" i="1">
                              <a:latin typeface="Cambria Math"/>
                            </a:rPr>
                            <m:t>𝑩</m:t>
                          </m:r>
                        </m:sub>
                      </m:sSub>
                    </m:oMath>
                  </a14:m>
                  <a:endParaRPr lang="en-US" b="1" dirty="0" smtClean="0"/>
                </a:p>
              </p:txBody>
            </p:sp>
          </mc:Choice>
          <mc:Fallback xmlns="">
            <p:sp>
              <p:nvSpPr>
                <p:cNvPr id="50" name="Content Placeholder 2"/>
                <p:cNvSpPr txBox="1">
                  <a:spLocks noRot="1" noChangeAspect="1" noMove="1" noResize="1" noEditPoints="1" noAdjustHandles="1" noChangeArrowheads="1" noChangeShapeType="1" noTextEdit="1"/>
                </p:cNvSpPr>
                <p:nvPr/>
              </p:nvSpPr>
              <p:spPr>
                <a:xfrm>
                  <a:off x="5105400" y="2286000"/>
                  <a:ext cx="2209800" cy="3317776"/>
                </a:xfrm>
                <a:prstGeom prst="rect">
                  <a:avLst/>
                </a:prstGeom>
                <a:blipFill rotWithShape="1">
                  <a:blip r:embed="rId10"/>
                  <a:stretch>
                    <a:fillRect l="-5249" t="-4228"/>
                  </a:stretch>
                </a:blipFill>
              </p:spPr>
              <p:txBody>
                <a:bodyPr/>
                <a:lstStyle/>
                <a:p>
                  <a:r>
                    <a:rPr lang="en-US">
                      <a:noFill/>
                    </a:rPr>
                    <a:t> </a:t>
                  </a:r>
                </a:p>
              </p:txBody>
            </p:sp>
          </mc:Fallback>
        </mc:AlternateContent>
      </p:grpSp>
      <p:grpSp>
        <p:nvGrpSpPr>
          <p:cNvPr id="24" name="Group 23"/>
          <p:cNvGrpSpPr/>
          <p:nvPr/>
        </p:nvGrpSpPr>
        <p:grpSpPr>
          <a:xfrm>
            <a:off x="7010400" y="2286000"/>
            <a:ext cx="1676400" cy="3657600"/>
            <a:chOff x="7010400" y="2286000"/>
            <a:chExt cx="1676400" cy="3657600"/>
          </a:xfrm>
        </p:grpSpPr>
        <p:grpSp>
          <p:nvGrpSpPr>
            <p:cNvPr id="1032" name="Group 1031"/>
            <p:cNvGrpSpPr/>
            <p:nvPr/>
          </p:nvGrpSpPr>
          <p:grpSpPr>
            <a:xfrm>
              <a:off x="7239000" y="3474821"/>
              <a:ext cx="1447800" cy="2468779"/>
              <a:chOff x="7239000" y="3474821"/>
              <a:chExt cx="1447800" cy="2468779"/>
            </a:xfrm>
          </p:grpSpPr>
          <p:grpSp>
            <p:nvGrpSpPr>
              <p:cNvPr id="1031" name="Group 1030"/>
              <p:cNvGrpSpPr/>
              <p:nvPr/>
            </p:nvGrpSpPr>
            <p:grpSpPr>
              <a:xfrm>
                <a:off x="7239000" y="3490051"/>
                <a:ext cx="609600" cy="472349"/>
                <a:chOff x="7162800" y="3451581"/>
                <a:chExt cx="762000" cy="544717"/>
              </a:xfrm>
            </p:grpSpPr>
            <p:cxnSp>
              <p:nvCxnSpPr>
                <p:cNvPr id="39" name="Straight Connector 38"/>
                <p:cNvCxnSpPr/>
                <p:nvPr/>
              </p:nvCxnSpPr>
              <p:spPr>
                <a:xfrm>
                  <a:off x="7315200" y="3461780"/>
                  <a:ext cx="0" cy="534518"/>
                </a:xfrm>
                <a:prstGeom prst="line">
                  <a:avLst/>
                </a:prstGeom>
                <a:ln w="28575">
                  <a:solidFill>
                    <a:srgbClr val="371E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67600" y="3451581"/>
                  <a:ext cx="0" cy="544714"/>
                </a:xfrm>
                <a:prstGeom prst="line">
                  <a:avLst/>
                </a:prstGeom>
                <a:ln w="28575">
                  <a:solidFill>
                    <a:srgbClr val="371EC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20000" y="3461780"/>
                  <a:ext cx="0" cy="534518"/>
                </a:xfrm>
                <a:prstGeom prst="line">
                  <a:avLst/>
                </a:prstGeom>
                <a:ln w="28575">
                  <a:solidFill>
                    <a:srgbClr val="371E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772400" y="3461780"/>
                  <a:ext cx="0" cy="534518"/>
                </a:xfrm>
                <a:prstGeom prst="line">
                  <a:avLst/>
                </a:prstGeom>
                <a:ln w="28575">
                  <a:solidFill>
                    <a:srgbClr val="371ECC"/>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flipH="1">
                  <a:off x="7162800" y="3530624"/>
                  <a:ext cx="762000" cy="46455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8077200" y="3474821"/>
                <a:ext cx="609600" cy="472349"/>
                <a:chOff x="7162800" y="3451581"/>
                <a:chExt cx="762000" cy="544717"/>
              </a:xfrm>
            </p:grpSpPr>
            <p:cxnSp>
              <p:nvCxnSpPr>
                <p:cNvPr id="73" name="Straight Connector 72"/>
                <p:cNvCxnSpPr/>
                <p:nvPr/>
              </p:nvCxnSpPr>
              <p:spPr>
                <a:xfrm>
                  <a:off x="7315200" y="3461780"/>
                  <a:ext cx="0" cy="534518"/>
                </a:xfrm>
                <a:prstGeom prst="line">
                  <a:avLst/>
                </a:prstGeom>
                <a:ln w="28575">
                  <a:solidFill>
                    <a:srgbClr val="371ECC"/>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467600" y="3451581"/>
                  <a:ext cx="0" cy="544714"/>
                </a:xfrm>
                <a:prstGeom prst="line">
                  <a:avLst/>
                </a:prstGeom>
                <a:ln w="28575">
                  <a:solidFill>
                    <a:srgbClr val="371ECC"/>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0" y="3461780"/>
                  <a:ext cx="0" cy="534518"/>
                </a:xfrm>
                <a:prstGeom prst="line">
                  <a:avLst/>
                </a:prstGeom>
                <a:ln w="28575">
                  <a:solidFill>
                    <a:srgbClr val="371ECC"/>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772400" y="3461780"/>
                  <a:ext cx="0" cy="534518"/>
                </a:xfrm>
                <a:prstGeom prst="line">
                  <a:avLst/>
                </a:prstGeom>
                <a:ln w="28575">
                  <a:solidFill>
                    <a:srgbClr val="371EC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162800" y="3530624"/>
                  <a:ext cx="762000" cy="46455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7330440" y="5459033"/>
                <a:ext cx="609600" cy="472346"/>
                <a:chOff x="7162800" y="3799804"/>
                <a:chExt cx="762000" cy="544714"/>
              </a:xfrm>
            </p:grpSpPr>
            <p:cxnSp>
              <p:nvCxnSpPr>
                <p:cNvPr id="79" name="Straight Connector 78"/>
                <p:cNvCxnSpPr/>
                <p:nvPr/>
              </p:nvCxnSpPr>
              <p:spPr>
                <a:xfrm>
                  <a:off x="7315200" y="3809999"/>
                  <a:ext cx="0" cy="534519"/>
                </a:xfrm>
                <a:prstGeom prst="line">
                  <a:avLst/>
                </a:prstGeom>
                <a:ln w="28575">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467600" y="3799804"/>
                  <a:ext cx="0" cy="544714"/>
                </a:xfrm>
                <a:prstGeom prst="line">
                  <a:avLst/>
                </a:prstGeom>
                <a:ln w="28575">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620000" y="3810000"/>
                  <a:ext cx="0" cy="534518"/>
                </a:xfrm>
                <a:prstGeom prst="line">
                  <a:avLst/>
                </a:prstGeom>
                <a:ln w="28575">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72400" y="3810000"/>
                  <a:ext cx="0" cy="534518"/>
                </a:xfrm>
                <a:prstGeom prst="line">
                  <a:avLst/>
                </a:prstGeom>
                <a:ln w="28575">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162800" y="3878848"/>
                  <a:ext cx="762000" cy="464552"/>
                </a:xfrm>
                <a:prstGeom prst="line">
                  <a:avLst/>
                </a:prstGeom>
                <a:ln w="28575">
                  <a:solidFill>
                    <a:srgbClr val="008E00"/>
                  </a:solidFill>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8214360" y="5480095"/>
                <a:ext cx="0" cy="463505"/>
              </a:xfrm>
              <a:prstGeom prst="line">
                <a:avLst/>
              </a:prstGeom>
              <a:ln w="28575">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336280" y="5471254"/>
                <a:ext cx="0" cy="472346"/>
              </a:xfrm>
              <a:prstGeom prst="line">
                <a:avLst/>
              </a:prstGeom>
              <a:ln w="28575">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458200" y="5480095"/>
                <a:ext cx="0" cy="463505"/>
              </a:xfrm>
              <a:prstGeom prst="line">
                <a:avLst/>
              </a:prstGeom>
              <a:ln w="28575">
                <a:solidFill>
                  <a:srgbClr val="008E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Content Placeholder 2"/>
                <p:cNvSpPr txBox="1">
                  <a:spLocks/>
                </p:cNvSpPr>
                <p:nvPr/>
              </p:nvSpPr>
              <p:spPr>
                <a:xfrm>
                  <a:off x="7010400" y="2286000"/>
                  <a:ext cx="1676400" cy="331777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latin typeface="Cambria Math"/>
                    </a:rPr>
                    <a:t>Observed</a:t>
                  </a:r>
                </a:p>
                <a:p>
                  <a:pPr marL="0" indent="0">
                    <a:buFont typeface="Arial" pitchFamily="34" charset="0"/>
                    <a:buNone/>
                  </a:pPr>
                  <a:endParaRPr lang="en-US" sz="1300" b="1" dirty="0">
                    <a:latin typeface="Cambria Math"/>
                  </a:endParaRPr>
                </a:p>
                <a:p>
                  <a:pPr marL="0" indent="0">
                    <a:buNone/>
                  </a:pPr>
                  <a:r>
                    <a:rPr lang="en-US" b="1" dirty="0" smtClean="0"/>
                    <a:t>    </a:t>
                  </a:r>
                  <a14:m>
                    <m:oMath xmlns:m="http://schemas.openxmlformats.org/officeDocument/2006/math">
                      <m:sSub>
                        <m:sSubPr>
                          <m:ctrlPr>
                            <a:rPr lang="en-US" b="1" i="1">
                              <a:latin typeface="Cambria Math"/>
                            </a:rPr>
                          </m:ctrlPr>
                        </m:sSubPr>
                        <m:e>
                          <m:acc>
                            <m:accPr>
                              <m:chr m:val="̂"/>
                              <m:ctrlPr>
                                <a:rPr lang="en-US" b="1" i="1" smtClean="0">
                                  <a:latin typeface="Cambria Math"/>
                                </a:rPr>
                              </m:ctrlPr>
                            </m:accPr>
                            <m:e>
                              <m:r>
                                <a:rPr lang="en-US" b="1" i="1" smtClean="0">
                                  <a:latin typeface="Cambria Math"/>
                                </a:rPr>
                                <m:t>𝒗</m:t>
                              </m:r>
                            </m:e>
                          </m:acc>
                        </m:e>
                        <m:sub>
                          <m:r>
                            <a:rPr lang="en-US" b="1" i="1">
                              <a:latin typeface="Cambria Math"/>
                            </a:rPr>
                            <m:t>𝑨</m:t>
                          </m:r>
                        </m:sub>
                      </m:sSub>
                    </m:oMath>
                  </a14:m>
                  <a:endParaRPr lang="en-US" b="1" dirty="0" smtClean="0"/>
                </a:p>
                <a:p>
                  <a:pPr marL="0" indent="0">
                    <a:buFont typeface="Arial" pitchFamily="34" charset="0"/>
                    <a:buNone/>
                  </a:pPr>
                  <a:endParaRPr lang="en-US" b="1" dirty="0" smtClean="0"/>
                </a:p>
                <a:p>
                  <a:pPr marL="0" indent="0">
                    <a:buFont typeface="Arial" pitchFamily="34" charset="0"/>
                    <a:buNone/>
                  </a:pPr>
                  <a:endParaRPr lang="en-US" b="1" dirty="0" smtClean="0"/>
                </a:p>
                <a:p>
                  <a:pPr marL="0" indent="0">
                    <a:buFont typeface="Arial" pitchFamily="34" charset="0"/>
                    <a:buNone/>
                  </a:pPr>
                  <a:endParaRPr lang="en-US" b="1" dirty="0" smtClean="0"/>
                </a:p>
                <a:p>
                  <a:pPr marL="0" indent="0">
                    <a:buFont typeface="Arial" pitchFamily="34" charset="0"/>
                    <a:buNone/>
                  </a:pPr>
                  <a:endParaRPr lang="en-US" b="1" dirty="0"/>
                </a:p>
                <a:p>
                  <a:pPr marL="0" indent="0">
                    <a:buNone/>
                  </a:pPr>
                  <a:r>
                    <a:rPr lang="en-US" b="1" dirty="0" smtClean="0"/>
                    <a:t>    </a:t>
                  </a:r>
                  <a14:m>
                    <m:oMath xmlns:m="http://schemas.openxmlformats.org/officeDocument/2006/math">
                      <m:sSub>
                        <m:sSubPr>
                          <m:ctrlPr>
                            <a:rPr lang="en-US" b="1" i="1">
                              <a:latin typeface="Cambria Math"/>
                            </a:rPr>
                          </m:ctrlPr>
                        </m:sSubPr>
                        <m:e>
                          <m:acc>
                            <m:accPr>
                              <m:chr m:val="̂"/>
                              <m:ctrlPr>
                                <a:rPr lang="en-US" b="1" i="1" smtClean="0">
                                  <a:latin typeface="Cambria Math"/>
                                </a:rPr>
                              </m:ctrlPr>
                            </m:accPr>
                            <m:e>
                              <m:r>
                                <a:rPr lang="en-US" b="1" i="1" smtClean="0">
                                  <a:latin typeface="Cambria Math"/>
                                </a:rPr>
                                <m:t>𝒗</m:t>
                              </m:r>
                            </m:e>
                          </m:acc>
                        </m:e>
                        <m:sub>
                          <m:r>
                            <a:rPr lang="en-US" b="1" i="1">
                              <a:latin typeface="Cambria Math"/>
                            </a:rPr>
                            <m:t>𝑩</m:t>
                          </m:r>
                        </m:sub>
                      </m:sSub>
                    </m:oMath>
                  </a14:m>
                  <a:endParaRPr lang="en-US" b="1" dirty="0" smtClean="0"/>
                </a:p>
              </p:txBody>
            </p:sp>
          </mc:Choice>
          <mc:Fallback xmlns="">
            <p:sp>
              <p:nvSpPr>
                <p:cNvPr id="51" name="Content Placeholder 2"/>
                <p:cNvSpPr txBox="1">
                  <a:spLocks noRot="1" noChangeAspect="1" noMove="1" noResize="1" noEditPoints="1" noAdjustHandles="1" noChangeArrowheads="1" noChangeShapeType="1" noTextEdit="1"/>
                </p:cNvSpPr>
                <p:nvPr/>
              </p:nvSpPr>
              <p:spPr>
                <a:xfrm>
                  <a:off x="7010400" y="2286000"/>
                  <a:ext cx="1676400" cy="3317776"/>
                </a:xfrm>
                <a:prstGeom prst="rect">
                  <a:avLst/>
                </a:prstGeom>
                <a:blipFill rotWithShape="1">
                  <a:blip r:embed="rId11"/>
                  <a:stretch>
                    <a:fillRect l="-6545" t="-4228" r="-364"/>
                  </a:stretch>
                </a:blipFill>
              </p:spPr>
              <p:txBody>
                <a:bodyPr/>
                <a:lstStyle/>
                <a:p>
                  <a:r>
                    <a:rPr lang="en-US">
                      <a:noFill/>
                    </a:rPr>
                    <a:t> </a:t>
                  </a:r>
                </a:p>
              </p:txBody>
            </p:sp>
          </mc:Fallback>
        </mc:AlternateContent>
      </p:grpSp>
    </p:spTree>
    <p:extLst>
      <p:ext uri="{BB962C8B-B14F-4D97-AF65-F5344CB8AC3E}">
        <p14:creationId xmlns:p14="http://schemas.microsoft.com/office/powerpoint/2010/main" val="35255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9950" y="3429000"/>
            <a:ext cx="8462356" cy="838200"/>
          </a:xfrm>
          <a:prstGeom prst="roundRect">
            <a:avLst/>
          </a:prstGeom>
          <a:solidFill>
            <a:srgbClr val="ECF1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7200" y="274638"/>
            <a:ext cx="8229600" cy="1143000"/>
          </a:xfrm>
        </p:spPr>
        <p:txBody>
          <a:bodyPr/>
          <a:lstStyle/>
          <a:p>
            <a:r>
              <a:rPr lang="en-US" dirty="0" smtClean="0"/>
              <a:t>Outline</a:t>
            </a:r>
            <a:endParaRPr lang="en-US" dirty="0"/>
          </a:p>
        </p:txBody>
      </p:sp>
      <p:sp>
        <p:nvSpPr>
          <p:cNvPr id="13" name="Date Placeholder 3"/>
          <p:cNvSpPr>
            <a:spLocks noGrp="1"/>
          </p:cNvSpPr>
          <p:nvPr>
            <p:ph type="dt" sz="half" idx="10"/>
          </p:nvPr>
        </p:nvSpPr>
        <p:spPr>
          <a:xfrm>
            <a:off x="457200" y="6356350"/>
            <a:ext cx="2133600" cy="365125"/>
          </a:xfrm>
        </p:spPr>
        <p:txBody>
          <a:bodyPr/>
          <a:lstStyle/>
          <a:p>
            <a:r>
              <a:rPr lang="en-US" smtClean="0"/>
              <a:t>March 2012</a:t>
            </a:r>
            <a:endParaRPr lang="en-US"/>
          </a:p>
        </p:txBody>
      </p:sp>
      <p:sp>
        <p:nvSpPr>
          <p:cNvPr id="14" name="Slide Number Placeholder 4"/>
          <p:cNvSpPr>
            <a:spLocks noGrp="1"/>
          </p:cNvSpPr>
          <p:nvPr>
            <p:ph type="sldNum" sz="quarter" idx="12"/>
          </p:nvPr>
        </p:nvSpPr>
        <p:spPr>
          <a:xfrm>
            <a:off x="6553200" y="6356350"/>
            <a:ext cx="2133600" cy="365125"/>
          </a:xfrm>
        </p:spPr>
        <p:txBody>
          <a:bodyPr/>
          <a:lstStyle/>
          <a:p>
            <a:fld id="{34F729EE-6D5C-4C45-812D-A653C7B618B4}" type="slidenum">
              <a:rPr lang="en-US" smtClean="0"/>
              <a:pPr/>
              <a:t>12</a:t>
            </a:fld>
            <a:endParaRPr lang="en-US" dirty="0"/>
          </a:p>
        </p:txBody>
      </p:sp>
      <p:sp>
        <p:nvSpPr>
          <p:cNvPr id="15" name="Content Placeholder 2"/>
          <p:cNvSpPr txBox="1">
            <a:spLocks/>
          </p:cNvSpPr>
          <p:nvPr/>
        </p:nvSpPr>
        <p:spPr>
          <a:xfrm>
            <a:off x="417022" y="1554163"/>
            <a:ext cx="8422178" cy="44656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Background and motivation:  Why study elections in which we </a:t>
            </a:r>
            <a:r>
              <a:rPr lang="en-US" dirty="0" smtClean="0">
                <a:solidFill>
                  <a:srgbClr val="008E00"/>
                </a:solidFill>
              </a:rPr>
              <a:t>expect false-name votes</a:t>
            </a:r>
            <a:r>
              <a:rPr lang="en-US" dirty="0" smtClean="0"/>
              <a:t>?</a:t>
            </a:r>
          </a:p>
          <a:p>
            <a:pPr marL="0" indent="0">
              <a:buNone/>
            </a:pPr>
            <a:endParaRPr lang="en-US" sz="1600" dirty="0" smtClean="0"/>
          </a:p>
          <a:p>
            <a:r>
              <a:rPr lang="en-US" dirty="0" smtClean="0"/>
              <a:t>Our model</a:t>
            </a:r>
          </a:p>
          <a:p>
            <a:pPr marL="0" indent="0">
              <a:buNone/>
            </a:pPr>
            <a:endParaRPr lang="en-US" sz="1600" dirty="0" smtClean="0"/>
          </a:p>
          <a:p>
            <a:r>
              <a:rPr lang="en-US" dirty="0" smtClean="0"/>
              <a:t>How to </a:t>
            </a:r>
            <a:r>
              <a:rPr lang="en-US" b="1" dirty="0" smtClean="0"/>
              <a:t>select</a:t>
            </a:r>
            <a:r>
              <a:rPr lang="en-US" dirty="0" smtClean="0"/>
              <a:t> a false-name-limiting method?</a:t>
            </a:r>
          </a:p>
          <a:p>
            <a:pPr marL="0" indent="0">
              <a:buNone/>
            </a:pPr>
            <a:endParaRPr lang="en-US" sz="1600" dirty="0" smtClean="0"/>
          </a:p>
          <a:p>
            <a:r>
              <a:rPr lang="en-US" dirty="0" smtClean="0"/>
              <a:t>How to </a:t>
            </a:r>
            <a:r>
              <a:rPr lang="en-US" b="1" dirty="0" smtClean="0"/>
              <a:t>evaluate</a:t>
            </a:r>
            <a:r>
              <a:rPr lang="en-US" dirty="0" smtClean="0"/>
              <a:t> the election outcome?</a:t>
            </a:r>
          </a:p>
          <a:p>
            <a:pPr marL="0" indent="0">
              <a:buNone/>
            </a:pPr>
            <a:endParaRPr lang="en-US" sz="1600" dirty="0" smtClean="0"/>
          </a:p>
          <a:p>
            <a:r>
              <a:rPr lang="en-US" dirty="0" smtClean="0"/>
              <a:t>Recap and future work</a:t>
            </a:r>
            <a:endParaRPr lang="en-US" dirty="0"/>
          </a:p>
        </p:txBody>
      </p:sp>
    </p:spTree>
    <p:extLst>
      <p:ext uri="{BB962C8B-B14F-4D97-AF65-F5344CB8AC3E}">
        <p14:creationId xmlns:p14="http://schemas.microsoft.com/office/powerpoint/2010/main" val="2662688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a:xfrm>
            <a:off x="457200" y="1371600"/>
            <a:ext cx="8229600" cy="762000"/>
          </a:xfrm>
        </p:spPr>
        <p:txBody>
          <a:bodyPr/>
          <a:lstStyle/>
          <a:p>
            <a:r>
              <a:rPr lang="en-US" dirty="0" smtClean="0"/>
              <a:t> Is the choice always obvious?</a:t>
            </a:r>
          </a:p>
        </p:txBody>
      </p:sp>
      <p:sp>
        <p:nvSpPr>
          <p:cNvPr id="4" name="Date Placeholder 3"/>
          <p:cNvSpPr>
            <a:spLocks noGrp="1"/>
          </p:cNvSpPr>
          <p:nvPr>
            <p:ph type="dt" sz="half" idx="10"/>
          </p:nvPr>
        </p:nvSpPr>
        <p:spPr/>
        <p:txBody>
          <a:bodyPr/>
          <a:lstStyle/>
          <a:p>
            <a:r>
              <a:rPr lang="en-US" dirty="0" smtClean="0"/>
              <a:t>March 2012</a:t>
            </a:r>
            <a:endParaRPr lang="en-US" dirty="0"/>
          </a:p>
        </p:txBody>
      </p:sp>
      <p:sp>
        <p:nvSpPr>
          <p:cNvPr id="5" name="Slide Number Placeholder 4"/>
          <p:cNvSpPr>
            <a:spLocks noGrp="1"/>
          </p:cNvSpPr>
          <p:nvPr>
            <p:ph type="sldNum" sz="quarter" idx="12"/>
          </p:nvPr>
        </p:nvSpPr>
        <p:spPr/>
        <p:txBody>
          <a:bodyPr/>
          <a:lstStyle/>
          <a:p>
            <a:fld id="{34F729EE-6D5C-4C45-812D-A653C7B618B4}" type="slidenum">
              <a:rPr lang="en-US" smtClean="0"/>
              <a:pPr/>
              <a:t>13</a:t>
            </a:fld>
            <a:endParaRPr lang="en-US"/>
          </a:p>
        </p:txBody>
      </p:sp>
      <p:grpSp>
        <p:nvGrpSpPr>
          <p:cNvPr id="16" name="Group 15"/>
          <p:cNvGrpSpPr/>
          <p:nvPr/>
        </p:nvGrpSpPr>
        <p:grpSpPr>
          <a:xfrm>
            <a:off x="609600" y="3124200"/>
            <a:ext cx="3733800" cy="3367445"/>
            <a:chOff x="609600" y="3124200"/>
            <a:chExt cx="3733800" cy="3367445"/>
          </a:xfrm>
        </p:grpSpPr>
        <p:graphicFrame>
          <p:nvGraphicFramePr>
            <p:cNvPr id="6" name="Chart 5"/>
            <p:cNvGraphicFramePr/>
            <p:nvPr>
              <p:extLst>
                <p:ext uri="{D42A27DB-BD31-4B8C-83A1-F6EECF244321}">
                  <p14:modId xmlns:p14="http://schemas.microsoft.com/office/powerpoint/2010/main" val="2155234873"/>
                </p:ext>
              </p:extLst>
            </p:nvPr>
          </p:nvGraphicFramePr>
          <p:xfrm>
            <a:off x="609600" y="3124200"/>
            <a:ext cx="35814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52600" y="6091535"/>
              <a:ext cx="2209800" cy="400110"/>
            </a:xfrm>
            <a:prstGeom prst="rect">
              <a:avLst/>
            </a:prstGeom>
            <a:noFill/>
          </p:spPr>
          <p:txBody>
            <a:bodyPr wrap="square" rtlCol="0">
              <a:spAutoFit/>
            </a:bodyPr>
            <a:lstStyle/>
            <a:p>
              <a:r>
                <a:rPr lang="en-US" sz="2000" b="1" dirty="0" smtClean="0"/>
                <a:t>Votes cast</a:t>
              </a:r>
            </a:p>
          </p:txBody>
        </p:sp>
        <p:sp>
          <p:nvSpPr>
            <p:cNvPr id="8" name="TextBox 7"/>
            <p:cNvSpPr txBox="1"/>
            <p:nvPr/>
          </p:nvSpPr>
          <p:spPr>
            <a:xfrm>
              <a:off x="914400" y="3301425"/>
              <a:ext cx="3429000" cy="584775"/>
            </a:xfrm>
            <a:prstGeom prst="rect">
              <a:avLst/>
            </a:prstGeom>
            <a:noFill/>
          </p:spPr>
          <p:txBody>
            <a:bodyPr wrap="square" rtlCol="0">
              <a:spAutoFit/>
            </a:bodyPr>
            <a:lstStyle/>
            <a:p>
              <a:r>
                <a:rPr lang="en-US" sz="3200" b="1" dirty="0" smtClean="0"/>
                <a:t>Actual (in-person)</a:t>
              </a:r>
              <a:endParaRPr lang="en-US" sz="3200" b="1" dirty="0"/>
            </a:p>
          </p:txBody>
        </p:sp>
      </p:grpSp>
      <p:grpSp>
        <p:nvGrpSpPr>
          <p:cNvPr id="15" name="Group 14"/>
          <p:cNvGrpSpPr/>
          <p:nvPr/>
        </p:nvGrpSpPr>
        <p:grpSpPr>
          <a:xfrm>
            <a:off x="4724400" y="3290047"/>
            <a:ext cx="3886200" cy="3367445"/>
            <a:chOff x="4724400" y="3290047"/>
            <a:chExt cx="3886200" cy="3367445"/>
          </a:xfrm>
        </p:grpSpPr>
        <p:graphicFrame>
          <p:nvGraphicFramePr>
            <p:cNvPr id="9" name="Chart 8"/>
            <p:cNvGraphicFramePr/>
            <p:nvPr>
              <p:extLst>
                <p:ext uri="{D42A27DB-BD31-4B8C-83A1-F6EECF244321}">
                  <p14:modId xmlns:p14="http://schemas.microsoft.com/office/powerpoint/2010/main" val="3058100098"/>
                </p:ext>
              </p:extLst>
            </p:nvPr>
          </p:nvGraphicFramePr>
          <p:xfrm>
            <a:off x="4724400" y="3290047"/>
            <a:ext cx="3581400"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867400" y="6257382"/>
              <a:ext cx="2209800" cy="400110"/>
            </a:xfrm>
            <a:prstGeom prst="rect">
              <a:avLst/>
            </a:prstGeom>
            <a:noFill/>
          </p:spPr>
          <p:txBody>
            <a:bodyPr wrap="square" rtlCol="0">
              <a:spAutoFit/>
            </a:bodyPr>
            <a:lstStyle/>
            <a:p>
              <a:r>
                <a:rPr lang="en-US" sz="2000" b="1" dirty="0" smtClean="0"/>
                <a:t>Votes cast</a:t>
              </a:r>
            </a:p>
          </p:txBody>
        </p:sp>
        <p:sp>
          <p:nvSpPr>
            <p:cNvPr id="11" name="TextBox 10"/>
            <p:cNvSpPr txBox="1"/>
            <p:nvPr/>
          </p:nvSpPr>
          <p:spPr>
            <a:xfrm>
              <a:off x="4800600" y="3301425"/>
              <a:ext cx="3810000" cy="584775"/>
            </a:xfrm>
            <a:prstGeom prst="rect">
              <a:avLst/>
            </a:prstGeom>
            <a:noFill/>
          </p:spPr>
          <p:txBody>
            <a:bodyPr wrap="square" rtlCol="0">
              <a:spAutoFit/>
            </a:bodyPr>
            <a:lstStyle/>
            <a:p>
              <a:r>
                <a:rPr lang="en-US" sz="3200" b="1" dirty="0" smtClean="0"/>
                <a:t>Hypothetical (online)</a:t>
              </a:r>
              <a:endParaRPr lang="en-US" sz="3200" b="1" dirty="0"/>
            </a:p>
          </p:txBody>
        </p:sp>
        <p:sp>
          <p:nvSpPr>
            <p:cNvPr id="12" name="Rectangle 11"/>
            <p:cNvSpPr/>
            <p:nvPr/>
          </p:nvSpPr>
          <p:spPr>
            <a:xfrm>
              <a:off x="7315200" y="5715001"/>
              <a:ext cx="228600" cy="576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258308" y="5715000"/>
              <a:ext cx="66546" cy="405036"/>
            </a:xfrm>
            <a:custGeom>
              <a:avLst/>
              <a:gdLst>
                <a:gd name="connsiteX0" fmla="*/ 49935 w 134908"/>
                <a:gd name="connsiteY0" fmla="*/ 0 h 803679"/>
                <a:gd name="connsiteX1" fmla="*/ 133062 w 134908"/>
                <a:gd name="connsiteY1" fmla="*/ 216130 h 803679"/>
                <a:gd name="connsiteX2" fmla="*/ 58 w 134908"/>
                <a:gd name="connsiteY2" fmla="*/ 498763 h 803679"/>
                <a:gd name="connsiteX3" fmla="*/ 116436 w 134908"/>
                <a:gd name="connsiteY3" fmla="*/ 781396 h 803679"/>
                <a:gd name="connsiteX4" fmla="*/ 133062 w 134908"/>
                <a:gd name="connsiteY4" fmla="*/ 764770 h 80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08" h="803679">
                  <a:moveTo>
                    <a:pt x="49935" y="0"/>
                  </a:moveTo>
                  <a:cubicBezTo>
                    <a:pt x="95655" y="66501"/>
                    <a:pt x="141375" y="133003"/>
                    <a:pt x="133062" y="216130"/>
                  </a:cubicBezTo>
                  <a:cubicBezTo>
                    <a:pt x="124749" y="299257"/>
                    <a:pt x="2829" y="404552"/>
                    <a:pt x="58" y="498763"/>
                  </a:cubicBezTo>
                  <a:cubicBezTo>
                    <a:pt x="-2713" y="592974"/>
                    <a:pt x="94269" y="737062"/>
                    <a:pt x="116436" y="781396"/>
                  </a:cubicBezTo>
                  <a:cubicBezTo>
                    <a:pt x="138603" y="825730"/>
                    <a:pt x="135832" y="795250"/>
                    <a:pt x="133062" y="764770"/>
                  </a:cubicBezTo>
                </a:path>
              </a:pathLst>
            </a:cu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Freeform 13"/>
            <p:cNvSpPr/>
            <p:nvPr/>
          </p:nvSpPr>
          <p:spPr>
            <a:xfrm>
              <a:off x="7467600" y="5715000"/>
              <a:ext cx="66546" cy="405036"/>
            </a:xfrm>
            <a:custGeom>
              <a:avLst/>
              <a:gdLst>
                <a:gd name="connsiteX0" fmla="*/ 49935 w 134908"/>
                <a:gd name="connsiteY0" fmla="*/ 0 h 803679"/>
                <a:gd name="connsiteX1" fmla="*/ 133062 w 134908"/>
                <a:gd name="connsiteY1" fmla="*/ 216130 h 803679"/>
                <a:gd name="connsiteX2" fmla="*/ 58 w 134908"/>
                <a:gd name="connsiteY2" fmla="*/ 498763 h 803679"/>
                <a:gd name="connsiteX3" fmla="*/ 116436 w 134908"/>
                <a:gd name="connsiteY3" fmla="*/ 781396 h 803679"/>
                <a:gd name="connsiteX4" fmla="*/ 133062 w 134908"/>
                <a:gd name="connsiteY4" fmla="*/ 764770 h 80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08" h="803679">
                  <a:moveTo>
                    <a:pt x="49935" y="0"/>
                  </a:moveTo>
                  <a:cubicBezTo>
                    <a:pt x="95655" y="66501"/>
                    <a:pt x="141375" y="133003"/>
                    <a:pt x="133062" y="216130"/>
                  </a:cubicBezTo>
                  <a:cubicBezTo>
                    <a:pt x="124749" y="299257"/>
                    <a:pt x="2829" y="404552"/>
                    <a:pt x="58" y="498763"/>
                  </a:cubicBezTo>
                  <a:cubicBezTo>
                    <a:pt x="-2713" y="592974"/>
                    <a:pt x="94269" y="737062"/>
                    <a:pt x="116436" y="781396"/>
                  </a:cubicBezTo>
                  <a:cubicBezTo>
                    <a:pt x="138603" y="825730"/>
                    <a:pt x="135832" y="795250"/>
                    <a:pt x="133062" y="764770"/>
                  </a:cubicBezTo>
                </a:path>
              </a:pathLst>
            </a:cu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7" name="TextBox 16"/>
          <p:cNvSpPr txBox="1"/>
          <p:nvPr/>
        </p:nvSpPr>
        <p:spPr>
          <a:xfrm>
            <a:off x="457200" y="1981199"/>
            <a:ext cx="8229600" cy="1354217"/>
          </a:xfrm>
          <a:prstGeom prst="rect">
            <a:avLst/>
          </a:prstGeom>
          <a:noFill/>
        </p:spPr>
        <p:txBody>
          <a:bodyPr wrap="square" rtlCol="0">
            <a:spAutoFit/>
          </a:bodyPr>
          <a:lstStyle/>
          <a:p>
            <a:pPr marL="457200" indent="-457200">
              <a:buFont typeface="Arial" pitchFamily="34" charset="0"/>
              <a:buChar char="•"/>
            </a:pPr>
            <a:r>
              <a:rPr lang="en-US" sz="3200" dirty="0"/>
              <a:t>Individual vote distribution for </a:t>
            </a:r>
            <a:r>
              <a:rPr lang="en-US" sz="3200" dirty="0" smtClean="0"/>
              <a:t>2010 U.S. midterm </a:t>
            </a:r>
            <a:r>
              <a:rPr lang="en-US" sz="3200" dirty="0"/>
              <a:t>Congressional </a:t>
            </a:r>
            <a:r>
              <a:rPr lang="en-US" sz="3200" dirty="0" smtClean="0"/>
              <a:t>elections</a:t>
            </a:r>
            <a:r>
              <a:rPr lang="en-US" sz="3200" dirty="0"/>
              <a:t>:</a:t>
            </a:r>
          </a:p>
          <a:p>
            <a:endParaRPr lang="en-US" dirty="0"/>
          </a:p>
        </p:txBody>
      </p:sp>
    </p:spTree>
    <p:extLst>
      <p:ext uri="{BB962C8B-B14F-4D97-AF65-F5344CB8AC3E}">
        <p14:creationId xmlns:p14="http://schemas.microsoft.com/office/powerpoint/2010/main" val="3454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14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3072653" y="1304627"/>
                <a:ext cx="2514600" cy="1514773"/>
              </a:xfrm>
              <a:prstGeom prst="ellipse">
                <a:avLst/>
              </a:prstGeom>
              <a:solidFill>
                <a:srgbClr val="FFFF99"/>
              </a:solidFill>
              <a:ln>
                <a:noFill/>
              </a:ln>
              <a:effectLst>
                <a:outerShdw blurRad="44450" dist="27940" dir="5400000" algn="ctr">
                  <a:srgbClr val="000000">
                    <a:alpha val="32000"/>
                  </a:srgbClr>
                </a:outerShdw>
              </a:effectLst>
            </p:spPr>
            <p:txBody>
              <a:bodyPr wrap="square" rtlCol="0">
                <a:spAutoFit/>
              </a:bodyPr>
              <a:lstStyle/>
              <a:p>
                <a:pPr algn="ctr"/>
                <a:r>
                  <a:rPr lang="en-US" sz="3200" dirty="0" smtClean="0"/>
                  <a:t>voters</a:t>
                </a:r>
              </a:p>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𝑛</m:t>
                          </m:r>
                        </m:e>
                        <m:sub>
                          <m:r>
                            <a:rPr lang="en-US" sz="3200" b="0" i="1" smtClean="0">
                              <a:latin typeface="Cambria Math"/>
                            </a:rPr>
                            <m:t>𝐴</m:t>
                          </m:r>
                        </m:sub>
                      </m:sSub>
                      <m:r>
                        <a:rPr lang="en-US" sz="3200" b="0" i="1" smtClean="0">
                          <a:latin typeface="Cambria Math"/>
                        </a:rPr>
                        <m:t>&gt;</m:t>
                      </m:r>
                      <m:sSub>
                        <m:sSubPr>
                          <m:ctrlPr>
                            <a:rPr lang="en-US" sz="3200" b="0" i="1" smtClean="0">
                              <a:latin typeface="Cambria Math"/>
                            </a:rPr>
                          </m:ctrlPr>
                        </m:sSubPr>
                        <m:e>
                          <m:r>
                            <a:rPr lang="en-US" sz="3200" b="0" i="1" smtClean="0">
                              <a:latin typeface="Cambria Math"/>
                            </a:rPr>
                            <m:t>𝑛</m:t>
                          </m:r>
                        </m:e>
                        <m:sub>
                          <m:r>
                            <a:rPr lang="en-US" sz="3200" b="0" i="1" smtClean="0">
                              <a:latin typeface="Cambria Math"/>
                            </a:rPr>
                            <m:t>𝐵</m:t>
                          </m:r>
                        </m:sub>
                      </m:sSub>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072653" y="1304627"/>
                <a:ext cx="2514600" cy="1514773"/>
              </a:xfrm>
              <a:prstGeom prst="ellipse">
                <a:avLst/>
              </a:prstGeom>
              <a:blipFill rotWithShape="1">
                <a:blip r:embed="rId3" cstate="print"/>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grpSp>
        <p:nvGrpSpPr>
          <p:cNvPr id="21" name="Group 20"/>
          <p:cNvGrpSpPr/>
          <p:nvPr/>
        </p:nvGrpSpPr>
        <p:grpSpPr>
          <a:xfrm>
            <a:off x="1097128" y="4305298"/>
            <a:ext cx="6452226" cy="1104901"/>
            <a:chOff x="1097128" y="4533899"/>
            <a:chExt cx="6452226" cy="1104901"/>
          </a:xfrm>
        </p:grpSpPr>
        <mc:AlternateContent xmlns:mc="http://schemas.openxmlformats.org/markup-compatibility/2006" xmlns:a14="http://schemas.microsoft.com/office/drawing/2010/main">
          <mc:Choice Requires="a14">
            <p:sp>
              <p:nvSpPr>
                <p:cNvPr id="12" name="Rectangle 11"/>
                <p:cNvSpPr/>
                <p:nvPr/>
              </p:nvSpPr>
              <p:spPr>
                <a:xfrm>
                  <a:off x="1097128" y="5029200"/>
                  <a:ext cx="2865272" cy="584775"/>
                </a:xfrm>
                <a:prstGeom prst="rect">
                  <a:avLst/>
                </a:prstGeom>
              </p:spPr>
              <p:txBody>
                <a:bodyPr wrap="none">
                  <a:spAutoFit/>
                </a:bodyPr>
                <a:lstStyle/>
                <a:p>
                  <a:r>
                    <a:rPr lang="en-US" sz="3200" dirty="0" smtClean="0">
                      <a:solidFill>
                        <a:schemeClr val="tx1"/>
                      </a:solidFill>
                    </a:rPr>
                    <a:t>Pr[correct |</a:t>
                  </a:r>
                  <a:r>
                    <a:rPr lang="en-US" sz="3200" dirty="0">
                      <a:solidFill>
                        <a:schemeClr val="tx1"/>
                      </a:solidFill>
                    </a:rPr>
                    <a:t> </a:t>
                  </a:r>
                  <a14:m>
                    <m:oMath xmlns:m="http://schemas.openxmlformats.org/officeDocument/2006/math">
                      <m:sSub>
                        <m:sSubPr>
                          <m:ctrlPr>
                            <a:rPr lang="en-US" sz="3200" i="1">
                              <a:solidFill>
                                <a:schemeClr val="tx1"/>
                              </a:solidFill>
                              <a:latin typeface="Cambria Math"/>
                            </a:rPr>
                          </m:ctrlPr>
                        </m:sSubPr>
                        <m:e>
                          <m:r>
                            <a:rPr lang="en-US" sz="3200" i="1">
                              <a:solidFill>
                                <a:schemeClr val="tx1"/>
                              </a:solidFill>
                              <a:latin typeface="Cambria Math"/>
                            </a:rPr>
                            <m:t>𝜋</m:t>
                          </m:r>
                        </m:e>
                        <m:sub>
                          <m:r>
                            <a:rPr lang="en-US" sz="3200" i="1">
                              <a:solidFill>
                                <a:schemeClr val="tx1"/>
                              </a:solidFill>
                              <a:latin typeface="Cambria Math"/>
                            </a:rPr>
                            <m:t>1</m:t>
                          </m:r>
                        </m:sub>
                      </m:sSub>
                    </m:oMath>
                  </a14:m>
                  <a:r>
                    <a:rPr lang="en-US" sz="3200" dirty="0">
                      <a:solidFill>
                        <a:schemeClr val="tx1"/>
                      </a:solidFill>
                    </a:rPr>
                    <a:t>] </a:t>
                  </a:r>
                </a:p>
              </p:txBody>
            </p:sp>
          </mc:Choice>
          <mc:Fallback xmlns="">
            <p:sp>
              <p:nvSpPr>
                <p:cNvPr id="12" name="Rectangle 11"/>
                <p:cNvSpPr>
                  <a:spLocks noRot="1" noChangeAspect="1" noMove="1" noResize="1" noEditPoints="1" noAdjustHandles="1" noChangeArrowheads="1" noChangeShapeType="1" noTextEdit="1"/>
                </p:cNvSpPr>
                <p:nvPr/>
              </p:nvSpPr>
              <p:spPr>
                <a:xfrm>
                  <a:off x="1097128" y="5029200"/>
                  <a:ext cx="2865272" cy="584775"/>
                </a:xfrm>
                <a:prstGeom prst="rect">
                  <a:avLst/>
                </a:prstGeom>
                <a:blipFill rotWithShape="1">
                  <a:blip r:embed="rId4" cstate="print"/>
                  <a:stretch>
                    <a:fillRect l="-5532" t="-11458" r="-4468"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572000" y="5054025"/>
                  <a:ext cx="2977354" cy="584775"/>
                </a:xfrm>
                <a:prstGeom prst="rect">
                  <a:avLst/>
                </a:prstGeom>
              </p:spPr>
              <p:txBody>
                <a:bodyPr wrap="none">
                  <a:spAutoFit/>
                </a:bodyPr>
                <a:lstStyle/>
                <a:p>
                  <a:r>
                    <a:rPr lang="en-US" sz="3200" dirty="0" smtClean="0">
                      <a:solidFill>
                        <a:schemeClr val="tx1"/>
                      </a:solidFill>
                    </a:rPr>
                    <a:t>Pr[correct |</a:t>
                  </a:r>
                  <a:r>
                    <a:rPr lang="en-US" sz="3200" dirty="0">
                      <a:solidFill>
                        <a:schemeClr val="tx1"/>
                      </a:solidFill>
                    </a:rPr>
                    <a:t> </a:t>
                  </a:r>
                  <a14:m>
                    <m:oMath xmlns:m="http://schemas.openxmlformats.org/officeDocument/2006/math">
                      <m:sSub>
                        <m:sSubPr>
                          <m:ctrlPr>
                            <a:rPr lang="en-US" sz="3200" i="1">
                              <a:solidFill>
                                <a:schemeClr val="tx1"/>
                              </a:solidFill>
                              <a:latin typeface="Cambria Math"/>
                            </a:rPr>
                          </m:ctrlPr>
                        </m:sSubPr>
                        <m:e>
                          <m:r>
                            <a:rPr lang="en-US" sz="3200" i="1">
                              <a:solidFill>
                                <a:schemeClr val="tx1"/>
                              </a:solidFill>
                              <a:latin typeface="Cambria Math"/>
                            </a:rPr>
                            <m:t>𝜋</m:t>
                          </m:r>
                        </m:e>
                        <m:sub>
                          <m:r>
                            <a:rPr lang="en-US" sz="3200" b="0" i="1" smtClean="0">
                              <a:solidFill>
                                <a:schemeClr val="tx1"/>
                              </a:solidFill>
                              <a:latin typeface="Cambria Math"/>
                            </a:rPr>
                            <m:t>2</m:t>
                          </m:r>
                        </m:sub>
                      </m:sSub>
                    </m:oMath>
                  </a14:m>
                  <a:r>
                    <a:rPr lang="en-US" sz="3200" dirty="0">
                      <a:solidFill>
                        <a:schemeClr val="tx1"/>
                      </a:solidFill>
                    </a:rPr>
                    <a:t>] </a:t>
                  </a:r>
                </a:p>
              </p:txBody>
            </p:sp>
          </mc:Choice>
          <mc:Fallback xmlns="">
            <p:sp>
              <p:nvSpPr>
                <p:cNvPr id="13" name="Rectangle 12"/>
                <p:cNvSpPr>
                  <a:spLocks noRot="1" noChangeAspect="1" noMove="1" noResize="1" noEditPoints="1" noAdjustHandles="1" noChangeArrowheads="1" noChangeShapeType="1" noTextEdit="1"/>
                </p:cNvSpPr>
                <p:nvPr/>
              </p:nvSpPr>
              <p:spPr>
                <a:xfrm>
                  <a:off x="4572000" y="5054025"/>
                  <a:ext cx="2977354" cy="584775"/>
                </a:xfrm>
                <a:prstGeom prst="rect">
                  <a:avLst/>
                </a:prstGeom>
                <a:blipFill rotWithShape="1">
                  <a:blip r:embed="rId5" cstate="print"/>
                  <a:stretch>
                    <a:fillRect l="-5123" t="-12632" r="-820" b="-35789"/>
                  </a:stretch>
                </a:blipFill>
              </p:spPr>
              <p:txBody>
                <a:bodyPr/>
                <a:lstStyle/>
                <a:p>
                  <a:r>
                    <a:rPr lang="en-US">
                      <a:noFill/>
                    </a:rPr>
                    <a:t> </a:t>
                  </a:r>
                </a:p>
              </p:txBody>
            </p:sp>
          </mc:Fallback>
        </mc:AlternateContent>
        <p:sp>
          <p:nvSpPr>
            <p:cNvPr id="14" name="Right Arrow 13"/>
            <p:cNvSpPr/>
            <p:nvPr/>
          </p:nvSpPr>
          <p:spPr>
            <a:xfrm rot="5400000">
              <a:off x="2240671" y="4655428"/>
              <a:ext cx="419102" cy="176043"/>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6197888" y="4698713"/>
              <a:ext cx="482024" cy="228599"/>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810000" y="4419600"/>
            <a:ext cx="4220137" cy="1349752"/>
            <a:chOff x="3892922" y="4621023"/>
            <a:chExt cx="4220137" cy="1349752"/>
          </a:xfrm>
        </p:grpSpPr>
        <p:sp>
          <p:nvSpPr>
            <p:cNvPr id="16" name="TextBox 15"/>
            <p:cNvSpPr txBox="1"/>
            <p:nvPr/>
          </p:nvSpPr>
          <p:spPr>
            <a:xfrm>
              <a:off x="3892922" y="4621023"/>
              <a:ext cx="874059" cy="1298377"/>
            </a:xfrm>
            <a:prstGeom prst="ellipse">
              <a:avLst/>
            </a:prstGeom>
            <a:noFill/>
            <a:ln>
              <a:noFill/>
            </a:ln>
          </p:spPr>
          <p:txBody>
            <a:bodyPr wrap="square" rtlCol="0">
              <a:spAutoFit/>
            </a:bodyPr>
            <a:lstStyle/>
            <a:p>
              <a:r>
                <a:rPr lang="en-US" sz="5400" b="1" dirty="0" smtClean="0"/>
                <a:t>&gt;</a:t>
              </a:r>
            </a:p>
          </p:txBody>
        </p:sp>
        <p:sp>
          <p:nvSpPr>
            <p:cNvPr id="17" name="TextBox 16"/>
            <p:cNvSpPr txBox="1"/>
            <p:nvPr/>
          </p:nvSpPr>
          <p:spPr>
            <a:xfrm>
              <a:off x="7239000" y="4672398"/>
              <a:ext cx="874059" cy="1298377"/>
            </a:xfrm>
            <a:prstGeom prst="ellipse">
              <a:avLst/>
            </a:prstGeom>
            <a:noFill/>
            <a:ln>
              <a:noFill/>
            </a:ln>
          </p:spPr>
          <p:txBody>
            <a:bodyPr wrap="square" rtlCol="0">
              <a:spAutoFit/>
            </a:bodyPr>
            <a:lstStyle/>
            <a:p>
              <a:r>
                <a:rPr lang="en-US" sz="5400" b="1" dirty="0" smtClean="0"/>
                <a:t>?</a:t>
              </a:r>
            </a:p>
          </p:txBody>
        </p:sp>
      </p:grpSp>
      <p:grpSp>
        <p:nvGrpSpPr>
          <p:cNvPr id="26" name="Group 25"/>
          <p:cNvGrpSpPr/>
          <p:nvPr/>
        </p:nvGrpSpPr>
        <p:grpSpPr>
          <a:xfrm>
            <a:off x="1447800" y="2471202"/>
            <a:ext cx="6131860" cy="1719798"/>
            <a:chOff x="1447800" y="2471202"/>
            <a:chExt cx="6131860" cy="1719798"/>
          </a:xfrm>
        </p:grpSpPr>
        <p:sp>
          <p:nvSpPr>
            <p:cNvPr id="8" name="Right Arrow 7"/>
            <p:cNvSpPr/>
            <p:nvPr/>
          </p:nvSpPr>
          <p:spPr>
            <a:xfrm rot="8100000">
              <a:off x="2459034" y="2633331"/>
              <a:ext cx="845633" cy="581912"/>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700000">
              <a:off x="5366803" y="2587235"/>
              <a:ext cx="861435" cy="62937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447800" y="3483114"/>
              <a:ext cx="2020440" cy="707886"/>
              <a:chOff x="1484760" y="3276600"/>
              <a:chExt cx="2020440" cy="707886"/>
            </a:xfrm>
          </p:grpSpPr>
          <mc:AlternateContent xmlns:mc="http://schemas.openxmlformats.org/markup-compatibility/2006" xmlns:a14="http://schemas.microsoft.com/office/drawing/2010/main">
            <mc:Choice Requires="a14">
              <p:sp>
                <p:nvSpPr>
                  <p:cNvPr id="10" name="TextBox 9"/>
                  <p:cNvSpPr txBox="1"/>
                  <p:nvPr/>
                </p:nvSpPr>
                <p:spPr>
                  <a:xfrm>
                    <a:off x="1484760" y="3276600"/>
                    <a:ext cx="2020440" cy="707886"/>
                  </a:xfrm>
                  <a:prstGeom prst="rect">
                    <a:avLst/>
                  </a:prstGeom>
                  <a:noFill/>
                  <a:ln w="38100">
                    <a:solidFill>
                      <a:srgbClr val="FF0000"/>
                    </a:solidFill>
                  </a:ln>
                </p:spPr>
                <p:txBody>
                  <a:bodyPr wrap="square" rtlCol="0">
                    <a:spAutoFit/>
                  </a:bodyPr>
                  <a:lstStyle/>
                  <a:p>
                    <a:r>
                      <a:rPr lang="en-US" sz="4000" b="1" dirty="0" smtClean="0"/>
                      <a:t> </a:t>
                    </a:r>
                    <a14:m>
                      <m:oMath xmlns:m="http://schemas.openxmlformats.org/officeDocument/2006/math">
                        <m:sSub>
                          <m:sSubPr>
                            <m:ctrlPr>
                              <a:rPr lang="en-US" sz="4000" b="1" i="1" smtClean="0">
                                <a:latin typeface="Cambria Math"/>
                              </a:rPr>
                            </m:ctrlPr>
                          </m:sSubPr>
                          <m:e>
                            <m:r>
                              <a:rPr lang="en-US" sz="4000" b="1" i="1" smtClean="0">
                                <a:latin typeface="Cambria Math"/>
                              </a:rPr>
                              <m:t>𝝅</m:t>
                            </m:r>
                          </m:e>
                          <m:sub>
                            <m:r>
                              <a:rPr lang="en-US" sz="4000" b="1" i="1" smtClean="0">
                                <a:latin typeface="Cambria Math"/>
                              </a:rPr>
                              <m:t>𝟏</m:t>
                            </m:r>
                          </m:sub>
                        </m:sSub>
                      </m:oMath>
                    </a14:m>
                    <a:endParaRPr lang="en-US" sz="40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484760" y="3276600"/>
                    <a:ext cx="2020440" cy="707886"/>
                  </a:xfrm>
                  <a:prstGeom prst="rect">
                    <a:avLst/>
                  </a:prstGeom>
                  <a:blipFill rotWithShape="1">
                    <a:blip r:embed="rId6" cstate="print"/>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Chart 18" descr="# of votes" title="# of votes"/>
                  <p:cNvGraphicFramePr/>
                  <p:nvPr>
                    <p:extLst>
                      <p:ext uri="{D42A27DB-BD31-4B8C-83A1-F6EECF244321}">
                        <p14:modId xmlns:p14="http://schemas.microsoft.com/office/powerpoint/2010/main" val="1872078312"/>
                      </p:ext>
                    </p:extLst>
                  </p:nvPr>
                </p:nvGraphicFramePr>
                <p:xfrm>
                  <a:off x="2438625" y="3357119"/>
                  <a:ext cx="1066575" cy="613209"/>
                </p:xfrm>
                <a:graphic>
                  <a:graphicData uri="http://schemas.openxmlformats.org/drawingml/2006/chart">
                    <c:chart xmlns:c="http://schemas.openxmlformats.org/drawingml/2006/chart" xmlns:r="http://schemas.openxmlformats.org/officeDocument/2006/relationships" r:id="rId7"/>
                  </a:graphicData>
                </a:graphic>
              </p:graphicFrame>
            </mc:Choice>
            <mc:Fallback xmlns="">
              <p:graphicFrame>
                <p:nvGraphicFramePr>
                  <p:cNvPr id="19" name="Chart 18" descr="# of votes"/>
                  <p:cNvGraphicFramePr/>
                  <p:nvPr>
                    <p:extLst>
                      <p:ext uri="{D42A27DB-BD31-4B8C-83A1-F6EECF244321}">
                        <p14:modId xmlns:p14="http://schemas.microsoft.com/office/powerpoint/2010/main" xmlns="" xmlns:a14="http://schemas.microsoft.com/office/drawing/2010/main" val="1872078312"/>
                      </p:ext>
                    </p:extLst>
                  </p:nvPr>
                </p:nvGraphicFramePr>
                <p:xfrm>
                  <a:off x="2438625" y="3357119"/>
                  <a:ext cx="1066575" cy="613209"/>
                </p:xfrm>
                <a:graphic>
                  <a:graphicData uri="http://schemas.openxmlformats.org/drawingml/2006/chart">
                    <c:chart xmlns:c="http://schemas.openxmlformats.org/drawingml/2006/chart" xmlns:r="http://schemas.openxmlformats.org/officeDocument/2006/relationships" r:id="rId8"/>
                  </a:graphicData>
                </a:graphic>
              </p:graphicFrame>
            </mc:Fallback>
          </mc:AlternateContent>
        </p:grpSp>
        <p:grpSp>
          <p:nvGrpSpPr>
            <p:cNvPr id="24" name="Group 23"/>
            <p:cNvGrpSpPr/>
            <p:nvPr/>
          </p:nvGrpSpPr>
          <p:grpSpPr>
            <a:xfrm>
              <a:off x="5486400" y="3483114"/>
              <a:ext cx="2093260" cy="707886"/>
              <a:chOff x="5638800" y="3276600"/>
              <a:chExt cx="2093260" cy="707886"/>
            </a:xfrm>
          </p:grpSpPr>
          <mc:AlternateContent xmlns:mc="http://schemas.openxmlformats.org/markup-compatibility/2006" xmlns:a14="http://schemas.microsoft.com/office/drawing/2010/main">
            <mc:Choice Requires="a14">
              <p:sp>
                <p:nvSpPr>
                  <p:cNvPr id="11" name="TextBox 10"/>
                  <p:cNvSpPr txBox="1"/>
                  <p:nvPr/>
                </p:nvSpPr>
                <p:spPr>
                  <a:xfrm>
                    <a:off x="5638800" y="3276600"/>
                    <a:ext cx="2093260" cy="707886"/>
                  </a:xfrm>
                  <a:prstGeom prst="rect">
                    <a:avLst/>
                  </a:prstGeom>
                  <a:noFill/>
                  <a:ln w="38100">
                    <a:solidFill>
                      <a:srgbClr val="FF0000"/>
                    </a:solidFill>
                  </a:ln>
                </p:spPr>
                <p:txBody>
                  <a:bodyPr wrap="square" rtlCol="0">
                    <a:spAutoFit/>
                  </a:bodyPr>
                  <a:lstStyle/>
                  <a:p>
                    <a:r>
                      <a:rPr lang="en-US" sz="4000" b="1" dirty="0" smtClean="0"/>
                      <a:t> </a:t>
                    </a:r>
                    <a14:m>
                      <m:oMath xmlns:m="http://schemas.openxmlformats.org/officeDocument/2006/math">
                        <m:sSub>
                          <m:sSubPr>
                            <m:ctrlPr>
                              <a:rPr lang="en-US" sz="4000" b="1" i="1" smtClean="0">
                                <a:latin typeface="Cambria Math"/>
                              </a:rPr>
                            </m:ctrlPr>
                          </m:sSubPr>
                          <m:e>
                            <m:r>
                              <a:rPr lang="en-US" sz="4000" b="1" i="1" smtClean="0">
                                <a:latin typeface="Cambria Math"/>
                              </a:rPr>
                              <m:t>𝝅</m:t>
                            </m:r>
                          </m:e>
                          <m:sub>
                            <m:r>
                              <a:rPr lang="en-US" sz="4000" b="1" i="1" smtClean="0">
                                <a:latin typeface="Cambria Math"/>
                              </a:rPr>
                              <m:t>𝟐</m:t>
                            </m:r>
                          </m:sub>
                        </m:sSub>
                      </m:oMath>
                    </a14:m>
                    <a:endParaRPr lang="en-US" sz="4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638800" y="3276600"/>
                    <a:ext cx="2093260" cy="707886"/>
                  </a:xfrm>
                  <a:prstGeom prst="rect">
                    <a:avLst/>
                  </a:prstGeom>
                  <a:blipFill rotWithShape="1">
                    <a:blip r:embed="rId9" cstate="print"/>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 name="Chart 19" descr="# of votes" title="# of votes"/>
                  <p:cNvGraphicFramePr/>
                  <p:nvPr>
                    <p:extLst>
                      <p:ext uri="{D42A27DB-BD31-4B8C-83A1-F6EECF244321}">
                        <p14:modId xmlns:p14="http://schemas.microsoft.com/office/powerpoint/2010/main" val="1471640434"/>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10"/>
                  </a:graphicData>
                </a:graphic>
              </p:graphicFrame>
            </mc:Choice>
            <mc:Fallback xmlns="">
              <p:graphicFrame>
                <p:nvGraphicFramePr>
                  <p:cNvPr id="20" name="Chart 19" descr="# of votes"/>
                  <p:cNvGraphicFramePr/>
                  <p:nvPr>
                    <p:extLst>
                      <p:ext uri="{D42A27DB-BD31-4B8C-83A1-F6EECF244321}">
                        <p14:modId xmlns:p14="http://schemas.microsoft.com/office/powerpoint/2010/main" xmlns="" xmlns:a14="http://schemas.microsoft.com/office/drawing/2010/main" val="1471640434"/>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11"/>
                  </a:graphicData>
                </a:graphic>
              </p:graphicFrame>
            </mc:Fallback>
          </mc:AlternateContent>
        </p:grpSp>
      </p:grpSp>
      <mc:AlternateContent xmlns:mc="http://schemas.openxmlformats.org/markup-compatibility/2006" xmlns:a14="http://schemas.microsoft.com/office/drawing/2010/main">
        <mc:Choice Requires="a14">
          <p:sp>
            <p:nvSpPr>
              <p:cNvPr id="22" name="Rectangle 21"/>
              <p:cNvSpPr/>
              <p:nvPr/>
            </p:nvSpPr>
            <p:spPr>
              <a:xfrm>
                <a:off x="2279864" y="5901471"/>
                <a:ext cx="4120936" cy="523220"/>
              </a:xfrm>
              <a:prstGeom prst="rect">
                <a:avLst/>
              </a:prstGeom>
            </p:spPr>
            <p:txBody>
              <a:bodyPr wrap="none">
                <a:spAutoFit/>
              </a:bodyPr>
              <a:lstStyle/>
              <a:p>
                <a:r>
                  <a:rPr lang="en-US" sz="2800" dirty="0" smtClean="0">
                    <a:solidFill>
                      <a:schemeClr val="tx1"/>
                    </a:solidFill>
                  </a:rPr>
                  <a:t>(</a:t>
                </a:r>
                <a:r>
                  <a:rPr lang="en-US" sz="2800" dirty="0" err="1" smtClean="0">
                    <a:solidFill>
                      <a:schemeClr val="tx1"/>
                    </a:solidFill>
                  </a:rPr>
                  <a:t>Pr</a:t>
                </a:r>
                <a:r>
                  <a:rPr lang="en-US" sz="2800" dirty="0" smtClean="0">
                    <a:solidFill>
                      <a:schemeClr val="tx1"/>
                    </a:solidFill>
                  </a:rPr>
                  <a:t>[correct ] = </a:t>
                </a:r>
                <a:r>
                  <a:rPr lang="en-US" sz="2800" dirty="0" err="1" smtClean="0">
                    <a:solidFill>
                      <a:schemeClr val="tx1"/>
                    </a:solidFill>
                  </a:rPr>
                  <a:t>Pr</a:t>
                </a:r>
                <a:r>
                  <a:rPr lang="en-US" sz="2800" dirty="0" smtClean="0"/>
                  <a:t>[</a:t>
                </a:r>
                <a14:m>
                  <m:oMath xmlns:m="http://schemas.openxmlformats.org/officeDocument/2006/math">
                    <m:sSub>
                      <m:sSubPr>
                        <m:ctrlPr>
                          <a:rPr lang="en-US" sz="2800" b="0" i="1" smtClean="0">
                            <a:latin typeface="Cambria Math"/>
                          </a:rPr>
                        </m:ctrlPr>
                      </m:sSubPr>
                      <m:e>
                        <m:r>
                          <a:rPr lang="en-US" sz="2800" b="0" i="1" smtClean="0">
                            <a:latin typeface="Cambria Math"/>
                          </a:rPr>
                          <m:t>𝑉</m:t>
                        </m:r>
                      </m:e>
                      <m:sub>
                        <m:r>
                          <a:rPr lang="en-US" sz="2800" b="0" i="1" smtClean="0">
                            <a:latin typeface="Cambria Math"/>
                          </a:rPr>
                          <m:t>𝐴</m:t>
                        </m:r>
                      </m:sub>
                    </m:sSub>
                    <m:r>
                      <a:rPr lang="en-US" sz="2800" b="0" i="1" smtClean="0">
                        <a:latin typeface="Cambria Math"/>
                      </a:rPr>
                      <m:t>&gt;</m:t>
                    </m:r>
                    <m:sSub>
                      <m:sSubPr>
                        <m:ctrlPr>
                          <a:rPr lang="en-US" sz="2800" b="0" i="1" smtClean="0">
                            <a:latin typeface="Cambria Math"/>
                          </a:rPr>
                        </m:ctrlPr>
                      </m:sSubPr>
                      <m:e>
                        <m:r>
                          <a:rPr lang="en-US" sz="2800" b="0" i="1" smtClean="0">
                            <a:latin typeface="Cambria Math"/>
                          </a:rPr>
                          <m:t>𝑉</m:t>
                        </m:r>
                      </m:e>
                      <m:sub>
                        <m:r>
                          <a:rPr lang="en-US" sz="2800" b="0" i="1" smtClean="0">
                            <a:latin typeface="Cambria Math"/>
                          </a:rPr>
                          <m:t>𝐵</m:t>
                        </m:r>
                      </m:sub>
                    </m:sSub>
                  </m:oMath>
                </a14:m>
                <a:r>
                  <a:rPr lang="en-US" sz="2800" dirty="0" smtClean="0">
                    <a:solidFill>
                      <a:schemeClr val="tx1"/>
                    </a:solidFill>
                  </a:rPr>
                  <a:t>])</a:t>
                </a:r>
                <a:endParaRPr lang="en-US" sz="2800" dirty="0">
                  <a:solidFill>
                    <a:schemeClr val="tx1"/>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2279864" y="5901471"/>
                <a:ext cx="4120936" cy="523220"/>
              </a:xfrm>
              <a:prstGeom prst="rect">
                <a:avLst/>
              </a:prstGeom>
              <a:blipFill rotWithShape="1">
                <a:blip r:embed="rId12" cstate="print"/>
                <a:stretch>
                  <a:fillRect l="-3107" t="-10465" r="-1923" b="-32558"/>
                </a:stretch>
              </a:blipFill>
            </p:spPr>
            <p:txBody>
              <a:bodyPr/>
              <a:lstStyle/>
              <a:p>
                <a:r>
                  <a:rPr lang="en-US">
                    <a:noFill/>
                  </a:rPr>
                  <a:t> </a:t>
                </a:r>
              </a:p>
            </p:txBody>
          </p:sp>
        </mc:Fallback>
      </mc:AlternateContent>
    </p:spTree>
    <p:extLst>
      <p:ext uri="{BB962C8B-B14F-4D97-AF65-F5344CB8AC3E}">
        <p14:creationId xmlns:p14="http://schemas.microsoft.com/office/powerpoint/2010/main" val="36321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895601"/>
                <a:ext cx="8229600" cy="1143000"/>
              </a:xfrm>
            </p:spPr>
            <p:txBody>
              <a:bodyPr/>
              <a:lstStyle/>
              <a:p>
                <a:r>
                  <a:rPr lang="en-US" dirty="0" smtClean="0"/>
                  <a:t>Setting: sequence of growing supporter profiles (</a:t>
                </a:r>
                <a14:m>
                  <m:oMath xmlns:m="http://schemas.openxmlformats.org/officeDocument/2006/math">
                    <m:sSub>
                      <m:sSubPr>
                        <m:ctrlPr>
                          <a:rPr lang="en-US" i="1">
                            <a:latin typeface="Cambria Math"/>
                          </a:rPr>
                        </m:ctrlPr>
                      </m:sSubPr>
                      <m:e>
                        <m:r>
                          <a:rPr lang="en-US" b="0" i="1" smtClean="0">
                            <a:latin typeface="Cambria Math"/>
                          </a:rPr>
                          <m:t>𝑛</m:t>
                        </m:r>
                      </m:e>
                      <m:sub>
                        <m:r>
                          <a:rPr lang="en-US" b="0" i="1" smtClean="0">
                            <a:latin typeface="Cambria Math"/>
                          </a:rPr>
                          <m:t>𝐴</m:t>
                        </m:r>
                      </m:sub>
                    </m:sSub>
                    <m:r>
                      <a:rPr lang="en-US" b="0" i="1" smtClean="0">
                        <a:latin typeface="Cambria Math"/>
                      </a:rPr>
                      <m:t>,</m:t>
                    </m:r>
                    <m:sSub>
                      <m:sSubPr>
                        <m:ctrlPr>
                          <a:rPr lang="en-US" i="1">
                            <a:latin typeface="Cambria Math"/>
                          </a:rPr>
                        </m:ctrlPr>
                      </m:sSubPr>
                      <m:e>
                        <m:r>
                          <a:rPr lang="en-US" i="1">
                            <a:latin typeface="Cambria Math"/>
                          </a:rPr>
                          <m:t>𝑛</m:t>
                        </m:r>
                      </m:e>
                      <m:sub>
                        <m:r>
                          <a:rPr lang="en-US" b="0" i="1" smtClean="0">
                            <a:latin typeface="Cambria Math"/>
                          </a:rPr>
                          <m:t>𝐵</m:t>
                        </m:r>
                      </m:sub>
                    </m:sSub>
                  </m:oMath>
                </a14:m>
                <a:r>
                  <a:rPr lang="en-US" dirty="0" smtClean="0"/>
                  <a:t>) where: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895601"/>
                <a:ext cx="8229600" cy="1143000"/>
              </a:xfrm>
              <a:blipFill rotWithShape="1">
                <a:blip r:embed="rId3" cstate="print"/>
                <a:stretch>
                  <a:fillRect l="-1630" t="-6915" b="-1117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15</a:t>
            </a:fld>
            <a:endParaRPr lang="en-US"/>
          </a:p>
        </p:txBody>
      </p:sp>
      <mc:AlternateContent xmlns:mc="http://schemas.openxmlformats.org/markup-compatibility/2006" xmlns:a14="http://schemas.microsoft.com/office/drawing/2010/main">
        <mc:Choice Requires="a14">
          <p:sp>
            <p:nvSpPr>
              <p:cNvPr id="6" name="Rectangle 5"/>
              <p:cNvSpPr/>
              <p:nvPr/>
            </p:nvSpPr>
            <p:spPr>
              <a:xfrm>
                <a:off x="457200" y="1361182"/>
                <a:ext cx="8077200" cy="1077218"/>
              </a:xfrm>
              <a:prstGeom prst="rect">
                <a:avLst/>
              </a:prstGeom>
            </p:spPr>
            <p:txBody>
              <a:bodyPr wrap="square">
                <a:spAutoFit/>
              </a:bodyPr>
              <a:lstStyle/>
              <a:p>
                <a:pPr marL="285750" indent="-285750">
                  <a:buFont typeface="Arial" pitchFamily="34" charset="0"/>
                  <a:buChar char="•"/>
                </a:pPr>
                <a:r>
                  <a:rPr lang="en-US" sz="3200" dirty="0"/>
                  <a:t>We show: which of </a:t>
                </a:r>
                <a14:m>
                  <m:oMath xmlns:m="http://schemas.openxmlformats.org/officeDocument/2006/math">
                    <m:sSub>
                      <m:sSubPr>
                        <m:ctrlPr>
                          <a:rPr lang="en-US" sz="3200" i="1">
                            <a:solidFill>
                              <a:schemeClr val="accent2">
                                <a:lumMod val="75000"/>
                              </a:schemeClr>
                            </a:solidFill>
                            <a:latin typeface="Cambria Math"/>
                          </a:rPr>
                        </m:ctrlPr>
                      </m:sSubPr>
                      <m:e>
                        <m:r>
                          <a:rPr lang="en-US" sz="3200" i="1">
                            <a:solidFill>
                              <a:schemeClr val="accent2">
                                <a:lumMod val="75000"/>
                              </a:schemeClr>
                            </a:solidFill>
                            <a:latin typeface="Cambria Math"/>
                          </a:rPr>
                          <m:t>𝜋</m:t>
                        </m:r>
                      </m:e>
                      <m:sub>
                        <m:r>
                          <a:rPr lang="en-US" sz="3200" i="1">
                            <a:solidFill>
                              <a:schemeClr val="accent2">
                                <a:lumMod val="75000"/>
                              </a:schemeClr>
                            </a:solidFill>
                            <a:latin typeface="Cambria Math"/>
                          </a:rPr>
                          <m:t>1</m:t>
                        </m:r>
                      </m:sub>
                    </m:sSub>
                  </m:oMath>
                </a14:m>
                <a:r>
                  <a:rPr lang="en-US" sz="3200" dirty="0"/>
                  <a:t> and </a:t>
                </a:r>
                <a14:m>
                  <m:oMath xmlns:m="http://schemas.openxmlformats.org/officeDocument/2006/math">
                    <m:sSub>
                      <m:sSubPr>
                        <m:ctrlPr>
                          <a:rPr lang="en-US" sz="3200" i="1">
                            <a:solidFill>
                              <a:schemeClr val="accent1">
                                <a:lumMod val="75000"/>
                              </a:schemeClr>
                            </a:solidFill>
                            <a:latin typeface="Cambria Math"/>
                          </a:rPr>
                        </m:ctrlPr>
                      </m:sSubPr>
                      <m:e>
                        <m:r>
                          <a:rPr lang="en-US" sz="3200" i="1">
                            <a:solidFill>
                              <a:schemeClr val="accent1">
                                <a:lumMod val="75000"/>
                              </a:schemeClr>
                            </a:solidFill>
                            <a:latin typeface="Cambria Math"/>
                          </a:rPr>
                          <m:t>𝜋</m:t>
                        </m:r>
                      </m:e>
                      <m:sub>
                        <m:r>
                          <a:rPr lang="en-US" sz="3200" i="1">
                            <a:solidFill>
                              <a:schemeClr val="accent1">
                                <a:lumMod val="75000"/>
                              </a:schemeClr>
                            </a:solidFill>
                            <a:latin typeface="Cambria Math"/>
                          </a:rPr>
                          <m:t>2</m:t>
                        </m:r>
                      </m:sub>
                    </m:sSub>
                  </m:oMath>
                </a14:m>
                <a:r>
                  <a:rPr lang="en-US" sz="3200" dirty="0"/>
                  <a:t> is preferable as elections grow large</a:t>
                </a:r>
              </a:p>
            </p:txBody>
          </p:sp>
        </mc:Choice>
        <mc:Fallback xmlns="">
          <p:sp>
            <p:nvSpPr>
              <p:cNvPr id="6" name="Rectangle 5"/>
              <p:cNvSpPr>
                <a:spLocks noRot="1" noChangeAspect="1" noMove="1" noResize="1" noEditPoints="1" noAdjustHandles="1" noChangeArrowheads="1" noChangeShapeType="1" noTextEdit="1"/>
              </p:cNvSpPr>
              <p:nvPr/>
            </p:nvSpPr>
            <p:spPr>
              <a:xfrm>
                <a:off x="457200" y="1361182"/>
                <a:ext cx="8077200" cy="1077218"/>
              </a:xfrm>
              <a:prstGeom prst="rect">
                <a:avLst/>
              </a:prstGeom>
              <a:blipFill rotWithShape="1">
                <a:blip r:embed="rId4" cstate="print"/>
                <a:stretch>
                  <a:fillRect l="-1660" t="-6780" r="-1283" b="-17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609600" y="4114800"/>
                <a:ext cx="82296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smtClean="0"/>
                  <a:t> 1.  </a:t>
                </a: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𝐴</m:t>
                        </m:r>
                      </m:sub>
                    </m:sSub>
                    <m:r>
                      <a:rPr lang="en-US" i="1" smtClean="0">
                        <a:latin typeface="Cambria Math"/>
                      </a:rPr>
                      <m:t>−</m:t>
                    </m:r>
                    <m:sSub>
                      <m:sSubPr>
                        <m:ctrlPr>
                          <a:rPr lang="en-US" i="1">
                            <a:latin typeface="Cambria Math"/>
                          </a:rPr>
                        </m:ctrlPr>
                      </m:sSubPr>
                      <m:e>
                        <m:r>
                          <a:rPr lang="en-US" i="1">
                            <a:latin typeface="Cambria Math"/>
                          </a:rPr>
                          <m:t>𝑛</m:t>
                        </m:r>
                      </m:e>
                      <m:sub>
                        <m:r>
                          <a:rPr lang="en-US" i="1" smtClean="0">
                            <a:latin typeface="Cambria Math"/>
                          </a:rPr>
                          <m:t>𝐵</m:t>
                        </m:r>
                      </m:sub>
                    </m:sSub>
                    <m:r>
                      <a:rPr lang="en-US" i="1" smtClean="0">
                        <a:latin typeface="Cambria Math"/>
                      </a:rPr>
                      <m:t>∈</m:t>
                    </m:r>
                    <m:r>
                      <a:rPr lang="en-US" i="1" smtClean="0">
                        <a:latin typeface="Cambria Math"/>
                      </a:rPr>
                      <m:t>𝑂</m:t>
                    </m:r>
                    <m:r>
                      <a:rPr lang="en-US" i="1" smtClean="0">
                        <a:latin typeface="Cambria Math"/>
                      </a:rPr>
                      <m:t>(</m:t>
                    </m:r>
                    <m:rad>
                      <m:radPr>
                        <m:degHide m:val="on"/>
                        <m:ctrlPr>
                          <a:rPr lang="en-US" i="1" smtClean="0">
                            <a:latin typeface="Cambria Math"/>
                          </a:rPr>
                        </m:ctrlPr>
                      </m:radPr>
                      <m:deg/>
                      <m:e>
                        <m:r>
                          <a:rPr lang="en-US" i="1" smtClean="0">
                            <a:latin typeface="Cambria Math"/>
                          </a:rPr>
                          <m:t>𝑛</m:t>
                        </m:r>
                      </m:e>
                    </m:rad>
                    <m:r>
                      <a:rPr lang="en-US" i="1" smtClean="0">
                        <a:latin typeface="Cambria Math"/>
                      </a:rPr>
                      <m:t>)</m:t>
                    </m:r>
                  </m:oMath>
                </a14:m>
                <a:r>
                  <a:rPr lang="en-US" dirty="0" smtClean="0"/>
                  <a:t>   (elections are “close”)</a:t>
                </a:r>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609600" y="4114800"/>
                <a:ext cx="8229600" cy="609600"/>
              </a:xfrm>
              <a:prstGeom prst="rect">
                <a:avLst/>
              </a:prstGeom>
              <a:blipFill rotWithShape="1">
                <a:blip r:embed="rId5" cstate="print"/>
                <a:stretch>
                  <a:fillRect t="-8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685800" y="4724399"/>
                <a:ext cx="8229600" cy="1219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smtClean="0"/>
                  <a:t>2.  </a:t>
                </a: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𝐵</m:t>
                        </m:r>
                      </m:sub>
                    </m:sSub>
                    <m:r>
                      <a:rPr lang="en-US" i="1">
                        <a:latin typeface="Cambria Math"/>
                      </a:rPr>
                      <m:t>∈</m:t>
                    </m:r>
                    <m:r>
                      <a:rPr lang="en-US" i="1" smtClean="0">
                        <a:latin typeface="Cambria Math"/>
                      </a:rPr>
                      <m:t>𝜔</m:t>
                    </m:r>
                    <m:d>
                      <m:dPr>
                        <m:ctrlPr>
                          <a:rPr lang="en-US" i="1" smtClean="0">
                            <a:latin typeface="Cambria Math"/>
                          </a:rPr>
                        </m:ctrlPr>
                      </m:dPr>
                      <m:e>
                        <m:r>
                          <a:rPr lang="en-US" i="1" smtClean="0">
                            <a:latin typeface="Cambria Math"/>
                          </a:rPr>
                          <m:t>1</m:t>
                        </m:r>
                      </m:e>
                    </m:d>
                  </m:oMath>
                </a14:m>
                <a:r>
                  <a:rPr lang="en-US" dirty="0" smtClean="0"/>
                  <a:t>      (but not “dead even”)</a:t>
                </a:r>
                <a:endParaRPr lang="en-US"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685800" y="4724399"/>
                <a:ext cx="8229600" cy="1219201"/>
              </a:xfrm>
              <a:prstGeom prst="rect">
                <a:avLst/>
              </a:prstGeom>
              <a:blipFill rotWithShape="1">
                <a:blip r:embed="rId6" cstate="print"/>
                <a:stretch>
                  <a:fillRect t="-4500"/>
                </a:stretch>
              </a:blipFill>
            </p:spPr>
            <p:txBody>
              <a:bodyPr/>
              <a:lstStyle/>
              <a:p>
                <a:r>
                  <a:rPr lang="en-US">
                    <a:noFill/>
                  </a:rPr>
                  <a:t> </a:t>
                </a:r>
              </a:p>
            </p:txBody>
          </p:sp>
        </mc:Fallback>
      </mc:AlternateContent>
    </p:spTree>
    <p:extLst>
      <p:ext uri="{BB962C8B-B14F-4D97-AF65-F5344CB8AC3E}">
        <p14:creationId xmlns:p14="http://schemas.microsoft.com/office/powerpoint/2010/main" val="6136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 false-name-limiting method</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16</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03411" y="1752600"/>
                <a:ext cx="8458200" cy="2065502"/>
              </a:xfrm>
              <a:prstGeom prst="rect">
                <a:avLst/>
              </a:prstGeom>
              <a:noFill/>
              <a:ln>
                <a:solidFill>
                  <a:srgbClr val="00B0F0"/>
                </a:solidFill>
              </a:ln>
            </p:spPr>
            <p:txBody>
              <a:bodyPr wrap="square" rtlCol="0">
                <a:spAutoFit/>
              </a:bodyPr>
              <a:lstStyle/>
              <a:p>
                <a:r>
                  <a:rPr lang="en-US" sz="4000" b="1" dirty="0" smtClean="0"/>
                  <a:t>Theorem 1.</a:t>
                </a:r>
                <a:endParaRPr lang="en-US" sz="4000" i="1" dirty="0" smtClean="0"/>
              </a:p>
              <a:p>
                <a:r>
                  <a:rPr lang="en-US" sz="3600" i="1" dirty="0" smtClean="0"/>
                  <a:t>Suppose </a:t>
                </a:r>
                <a14:m>
                  <m:oMath xmlns:m="http://schemas.openxmlformats.org/officeDocument/2006/math">
                    <m:r>
                      <a:rPr lang="en-US" sz="3600" b="0" i="1" smtClean="0">
                        <a:latin typeface="Cambria Math"/>
                      </a:rPr>
                      <m:t> </m:t>
                    </m:r>
                    <m:f>
                      <m:fPr>
                        <m:ctrlPr>
                          <a:rPr lang="en-US" sz="3600" i="1" smtClean="0">
                            <a:solidFill>
                              <a:schemeClr val="accent2">
                                <a:lumMod val="75000"/>
                              </a:schemeClr>
                            </a:solidFill>
                            <a:latin typeface="Cambria Math"/>
                          </a:rPr>
                        </m:ctrlPr>
                      </m:fPr>
                      <m:num>
                        <m:sSub>
                          <m:sSubPr>
                            <m:ctrlPr>
                              <a:rPr lang="en-US" sz="3600" b="0" i="1" smtClean="0">
                                <a:solidFill>
                                  <a:schemeClr val="accent2">
                                    <a:lumMod val="75000"/>
                                  </a:schemeClr>
                                </a:solidFill>
                                <a:latin typeface="Cambria Math"/>
                              </a:rPr>
                            </m:ctrlPr>
                          </m:sSubPr>
                          <m:e>
                            <m:r>
                              <a:rPr lang="en-US" sz="3600" b="0" i="1" smtClean="0">
                                <a:solidFill>
                                  <a:schemeClr val="accent2">
                                    <a:lumMod val="75000"/>
                                  </a:schemeClr>
                                </a:solidFill>
                                <a:latin typeface="Cambria Math"/>
                              </a:rPr>
                              <m:t>𝜇</m:t>
                            </m:r>
                          </m:e>
                          <m:sub>
                            <m:r>
                              <a:rPr lang="en-US" sz="3600" b="0" i="1" smtClean="0">
                                <a:solidFill>
                                  <a:schemeClr val="accent2">
                                    <a:lumMod val="75000"/>
                                  </a:schemeClr>
                                </a:solidFill>
                                <a:latin typeface="Cambria Math"/>
                              </a:rPr>
                              <m:t>1</m:t>
                            </m:r>
                          </m:sub>
                        </m:sSub>
                      </m:num>
                      <m:den>
                        <m:sSub>
                          <m:sSubPr>
                            <m:ctrlPr>
                              <a:rPr lang="en-US" sz="3600" b="0" i="1" smtClean="0">
                                <a:solidFill>
                                  <a:schemeClr val="accent2">
                                    <a:lumMod val="75000"/>
                                  </a:schemeClr>
                                </a:solidFill>
                                <a:latin typeface="Cambria Math"/>
                              </a:rPr>
                            </m:ctrlPr>
                          </m:sSubPr>
                          <m:e>
                            <m:r>
                              <a:rPr lang="en-US" sz="3600" b="0" i="1" smtClean="0">
                                <a:solidFill>
                                  <a:schemeClr val="accent2">
                                    <a:lumMod val="75000"/>
                                  </a:schemeClr>
                                </a:solidFill>
                                <a:latin typeface="Cambria Math"/>
                              </a:rPr>
                              <m:t>𝜎</m:t>
                            </m:r>
                          </m:e>
                          <m:sub>
                            <m:r>
                              <a:rPr lang="en-US" sz="3600" b="0" i="1" smtClean="0">
                                <a:solidFill>
                                  <a:schemeClr val="accent2">
                                    <a:lumMod val="75000"/>
                                  </a:schemeClr>
                                </a:solidFill>
                                <a:latin typeface="Cambria Math"/>
                              </a:rPr>
                              <m:t>1</m:t>
                            </m:r>
                          </m:sub>
                        </m:sSub>
                      </m:den>
                    </m:f>
                    <m:r>
                      <a:rPr lang="en-US" sz="3600" b="0" i="1" smtClean="0">
                        <a:latin typeface="Cambria Math"/>
                      </a:rPr>
                      <m:t>&gt;</m:t>
                    </m:r>
                    <m:f>
                      <m:fPr>
                        <m:ctrlPr>
                          <a:rPr lang="en-US" sz="3600" i="1" smtClean="0">
                            <a:solidFill>
                              <a:schemeClr val="accent1">
                                <a:lumMod val="75000"/>
                              </a:schemeClr>
                            </a:solidFill>
                            <a:latin typeface="Cambria Math"/>
                          </a:rPr>
                        </m:ctrlPr>
                      </m:fPr>
                      <m:num>
                        <m:sSub>
                          <m:sSubPr>
                            <m:ctrlPr>
                              <a:rPr lang="en-US" sz="3600" i="1">
                                <a:solidFill>
                                  <a:schemeClr val="accent1">
                                    <a:lumMod val="75000"/>
                                  </a:schemeClr>
                                </a:solidFill>
                                <a:latin typeface="Cambria Math"/>
                              </a:rPr>
                            </m:ctrlPr>
                          </m:sSubPr>
                          <m:e>
                            <m:r>
                              <a:rPr lang="en-US" sz="3600" i="1">
                                <a:solidFill>
                                  <a:schemeClr val="accent1">
                                    <a:lumMod val="75000"/>
                                  </a:schemeClr>
                                </a:solidFill>
                                <a:latin typeface="Cambria Math"/>
                              </a:rPr>
                              <m:t>𝜇</m:t>
                            </m:r>
                          </m:e>
                          <m:sub>
                            <m:r>
                              <a:rPr lang="en-US" sz="3600" b="0" i="1" smtClean="0">
                                <a:solidFill>
                                  <a:schemeClr val="accent1">
                                    <a:lumMod val="75000"/>
                                  </a:schemeClr>
                                </a:solidFill>
                                <a:latin typeface="Cambria Math"/>
                              </a:rPr>
                              <m:t>2</m:t>
                            </m:r>
                          </m:sub>
                        </m:sSub>
                      </m:num>
                      <m:den>
                        <m:sSub>
                          <m:sSubPr>
                            <m:ctrlPr>
                              <a:rPr lang="en-US" sz="3600" i="1">
                                <a:solidFill>
                                  <a:schemeClr val="accent1">
                                    <a:lumMod val="75000"/>
                                  </a:schemeClr>
                                </a:solidFill>
                                <a:latin typeface="Cambria Math"/>
                              </a:rPr>
                            </m:ctrlPr>
                          </m:sSubPr>
                          <m:e>
                            <m:r>
                              <a:rPr lang="en-US" sz="3600" i="1">
                                <a:solidFill>
                                  <a:schemeClr val="accent1">
                                    <a:lumMod val="75000"/>
                                  </a:schemeClr>
                                </a:solidFill>
                                <a:latin typeface="Cambria Math"/>
                              </a:rPr>
                              <m:t>𝜎</m:t>
                            </m:r>
                          </m:e>
                          <m:sub>
                            <m:r>
                              <a:rPr lang="en-US" sz="3600" b="0" i="1" smtClean="0">
                                <a:solidFill>
                                  <a:schemeClr val="accent1">
                                    <a:lumMod val="75000"/>
                                  </a:schemeClr>
                                </a:solidFill>
                                <a:latin typeface="Cambria Math"/>
                              </a:rPr>
                              <m:t>2</m:t>
                            </m:r>
                          </m:sub>
                        </m:sSub>
                      </m:den>
                    </m:f>
                  </m:oMath>
                </a14:m>
                <a:r>
                  <a:rPr lang="en-US" sz="3600" b="1" dirty="0" smtClean="0"/>
                  <a:t> </a:t>
                </a:r>
                <a:r>
                  <a:rPr lang="en-US" sz="3600" i="1" dirty="0" smtClean="0"/>
                  <a:t>. Then eventually </a:t>
                </a:r>
                <a:r>
                  <a:rPr lang="en-US" sz="3600" dirty="0" smtClean="0">
                    <a:solidFill>
                      <a:schemeClr val="accent2">
                        <a:lumMod val="75000"/>
                      </a:schemeClr>
                    </a:solidFill>
                  </a:rPr>
                  <a:t>Pr[correct |</a:t>
                </a:r>
                <a14:m>
                  <m:oMath xmlns:m="http://schemas.openxmlformats.org/officeDocument/2006/math">
                    <m:sSub>
                      <m:sSubPr>
                        <m:ctrlPr>
                          <a:rPr lang="en-US" sz="3600" i="1" smtClean="0">
                            <a:solidFill>
                              <a:schemeClr val="accent2">
                                <a:lumMod val="75000"/>
                              </a:schemeClr>
                            </a:solidFill>
                            <a:latin typeface="Cambria Math"/>
                          </a:rPr>
                        </m:ctrlPr>
                      </m:sSubPr>
                      <m:e>
                        <m:r>
                          <a:rPr lang="en-US" sz="3600" b="0" i="1" smtClean="0">
                            <a:solidFill>
                              <a:schemeClr val="accent2">
                                <a:lumMod val="75000"/>
                              </a:schemeClr>
                            </a:solidFill>
                            <a:latin typeface="Cambria Math"/>
                          </a:rPr>
                          <m:t>𝜋</m:t>
                        </m:r>
                      </m:e>
                      <m:sub>
                        <m:r>
                          <a:rPr lang="en-US" sz="3600" b="0" i="1" smtClean="0">
                            <a:solidFill>
                              <a:schemeClr val="accent2">
                                <a:lumMod val="75000"/>
                              </a:schemeClr>
                            </a:solidFill>
                            <a:latin typeface="Cambria Math"/>
                          </a:rPr>
                          <m:t>1</m:t>
                        </m:r>
                      </m:sub>
                    </m:sSub>
                  </m:oMath>
                </a14:m>
                <a:r>
                  <a:rPr lang="en-US" sz="3600" dirty="0" smtClean="0">
                    <a:solidFill>
                      <a:schemeClr val="accent2">
                        <a:lumMod val="75000"/>
                      </a:schemeClr>
                    </a:solidFill>
                  </a:rPr>
                  <a:t>]   </a:t>
                </a:r>
                <a:r>
                  <a:rPr lang="en-US" sz="3600" dirty="0" smtClean="0"/>
                  <a:t>&gt;   </a:t>
                </a:r>
                <a:r>
                  <a:rPr lang="en-US" sz="3600" dirty="0" err="1" smtClean="0">
                    <a:solidFill>
                      <a:schemeClr val="accent1">
                        <a:lumMod val="75000"/>
                      </a:schemeClr>
                    </a:solidFill>
                  </a:rPr>
                  <a:t>Pr</a:t>
                </a:r>
                <a:r>
                  <a:rPr lang="en-US" sz="3600" dirty="0" smtClean="0">
                    <a:solidFill>
                      <a:schemeClr val="accent1">
                        <a:lumMod val="75000"/>
                      </a:schemeClr>
                    </a:solidFill>
                  </a:rPr>
                  <a:t>[correct |</a:t>
                </a:r>
                <a14:m>
                  <m:oMath xmlns:m="http://schemas.openxmlformats.org/officeDocument/2006/math">
                    <m:sSub>
                      <m:sSubPr>
                        <m:ctrlPr>
                          <a:rPr lang="en-US" sz="3600" i="1">
                            <a:solidFill>
                              <a:schemeClr val="accent1">
                                <a:lumMod val="75000"/>
                              </a:schemeClr>
                            </a:solidFill>
                            <a:latin typeface="Cambria Math"/>
                          </a:rPr>
                        </m:ctrlPr>
                      </m:sSubPr>
                      <m:e>
                        <m:r>
                          <a:rPr lang="en-US" sz="3600" i="1">
                            <a:solidFill>
                              <a:schemeClr val="accent1">
                                <a:lumMod val="75000"/>
                              </a:schemeClr>
                            </a:solidFill>
                            <a:latin typeface="Cambria Math"/>
                          </a:rPr>
                          <m:t>𝜋</m:t>
                        </m:r>
                      </m:e>
                      <m:sub>
                        <m:r>
                          <a:rPr lang="en-US" sz="3600" b="0" i="1" smtClean="0">
                            <a:solidFill>
                              <a:schemeClr val="accent1">
                                <a:lumMod val="75000"/>
                              </a:schemeClr>
                            </a:solidFill>
                            <a:latin typeface="Cambria Math"/>
                          </a:rPr>
                          <m:t>2</m:t>
                        </m:r>
                      </m:sub>
                    </m:sSub>
                  </m:oMath>
                </a14:m>
                <a:r>
                  <a:rPr lang="en-US" sz="3600" dirty="0">
                    <a:solidFill>
                      <a:schemeClr val="accent1">
                        <a:lumMod val="75000"/>
                      </a:schemeClr>
                    </a:solidFill>
                  </a:rPr>
                  <a:t>]</a:t>
                </a:r>
                <a:r>
                  <a:rPr lang="en-US" sz="3600" dirty="0" smtClean="0"/>
                  <a:t>.</a:t>
                </a:r>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403411" y="1752600"/>
                <a:ext cx="8458200" cy="2065502"/>
              </a:xfrm>
              <a:prstGeom prst="rect">
                <a:avLst/>
              </a:prstGeom>
              <a:blipFill rotWithShape="1">
                <a:blip r:embed="rId3" cstate="print"/>
                <a:stretch>
                  <a:fillRect l="-2446" t="-5000" b="-10000"/>
                </a:stretch>
              </a:blipFill>
              <a:ln>
                <a:solidFill>
                  <a:srgbClr val="00B0F0"/>
                </a:solidFill>
              </a:ln>
            </p:spPr>
            <p:txBody>
              <a:bodyPr/>
              <a:lstStyle/>
              <a:p>
                <a:r>
                  <a:rPr lang="en-US">
                    <a:noFill/>
                  </a:rPr>
                  <a:t> </a:t>
                </a:r>
              </a:p>
            </p:txBody>
          </p:sp>
        </mc:Fallback>
      </mc:AlternateContent>
      <p:sp>
        <p:nvSpPr>
          <p:cNvPr id="7" name="TextBox 6"/>
          <p:cNvSpPr txBox="1"/>
          <p:nvPr/>
        </p:nvSpPr>
        <p:spPr>
          <a:xfrm>
            <a:off x="381000" y="4495800"/>
            <a:ext cx="8130989" cy="1077218"/>
          </a:xfrm>
          <a:prstGeom prst="rect">
            <a:avLst/>
          </a:prstGeom>
          <a:noFill/>
        </p:spPr>
        <p:txBody>
          <a:bodyPr wrap="square" rtlCol="0">
            <a:spAutoFit/>
          </a:bodyPr>
          <a:lstStyle/>
          <a:p>
            <a:r>
              <a:rPr lang="en-US" sz="3200" dirty="0" smtClean="0"/>
              <a:t>“For large enough elections, the ratio of mean to standard deviation is all that matters.”</a:t>
            </a:r>
            <a:endParaRPr lang="en-US" sz="3200" dirty="0"/>
          </a:p>
        </p:txBody>
      </p:sp>
    </p:spTree>
    <p:extLst>
      <p:ext uri="{BB962C8B-B14F-4D97-AF65-F5344CB8AC3E}">
        <p14:creationId xmlns:p14="http://schemas.microsoft.com/office/powerpoint/2010/main" val="31450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 false-name-limiting method</a:t>
            </a:r>
            <a:endParaRPr lang="en-US" dirty="0"/>
          </a:p>
        </p:txBody>
      </p:sp>
      <p:sp>
        <p:nvSpPr>
          <p:cNvPr id="3" name="Content Placeholder 2"/>
          <p:cNvSpPr>
            <a:spLocks noGrp="1"/>
          </p:cNvSpPr>
          <p:nvPr>
            <p:ph idx="1"/>
          </p:nvPr>
        </p:nvSpPr>
        <p:spPr>
          <a:xfrm>
            <a:off x="457200" y="1600201"/>
            <a:ext cx="8229600" cy="1371600"/>
          </a:xfrm>
        </p:spPr>
        <p:txBody>
          <a:bodyPr/>
          <a:lstStyle/>
          <a:p>
            <a:pPr marL="0" indent="0">
              <a:buNone/>
            </a:pPr>
            <a:r>
              <a:rPr lang="en-US" b="1" dirty="0" smtClean="0"/>
              <a:t>Intuition.</a:t>
            </a:r>
            <a:endParaRPr lang="en-US" dirty="0"/>
          </a:p>
          <a:p>
            <a:r>
              <a:rPr lang="en-US" dirty="0" smtClean="0"/>
              <a:t>Distributions approach Gaussians</a:t>
            </a:r>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17</a:t>
            </a:fld>
            <a:endParaRPr lang="en-US"/>
          </a:p>
        </p:txBody>
      </p:sp>
      <p:grpSp>
        <p:nvGrpSpPr>
          <p:cNvPr id="19" name="Group 18"/>
          <p:cNvGrpSpPr/>
          <p:nvPr/>
        </p:nvGrpSpPr>
        <p:grpSpPr>
          <a:xfrm>
            <a:off x="0" y="4267200"/>
            <a:ext cx="8686800" cy="2535378"/>
            <a:chOff x="0" y="4419600"/>
            <a:chExt cx="8686800" cy="2535378"/>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4419600"/>
              <a:ext cx="8686800" cy="2098447"/>
            </a:xfrm>
            <a:prstGeom prst="rect">
              <a:avLst/>
            </a:prstGeom>
          </p:spPr>
        </p:pic>
        <p:cxnSp>
          <p:nvCxnSpPr>
            <p:cNvPr id="8" name="Straight Connector 7"/>
            <p:cNvCxnSpPr/>
            <p:nvPr/>
          </p:nvCxnSpPr>
          <p:spPr>
            <a:xfrm>
              <a:off x="4876800" y="4953000"/>
              <a:ext cx="0" cy="121920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57800" y="5468823"/>
              <a:ext cx="0" cy="70337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4648200" y="6172200"/>
                  <a:ext cx="533400" cy="782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1">
                                    <a:lumMod val="75000"/>
                                  </a:schemeClr>
                                </a:solidFill>
                                <a:latin typeface="Cambria Math"/>
                              </a:rPr>
                            </m:ctrlPr>
                          </m:fPr>
                          <m:num>
                            <m:sSub>
                              <m:sSubPr>
                                <m:ctrlPr>
                                  <a:rPr lang="en-US" sz="2400" b="0" i="1" smtClean="0">
                                    <a:solidFill>
                                      <a:schemeClr val="accent1">
                                        <a:lumMod val="75000"/>
                                      </a:schemeClr>
                                    </a:solidFill>
                                    <a:latin typeface="Cambria Math"/>
                                  </a:rPr>
                                </m:ctrlPr>
                              </m:sSubPr>
                              <m:e>
                                <m:r>
                                  <a:rPr lang="en-US" sz="2400" i="1">
                                    <a:solidFill>
                                      <a:schemeClr val="accent1">
                                        <a:lumMod val="75000"/>
                                      </a:schemeClr>
                                    </a:solidFill>
                                    <a:latin typeface="Cambria Math"/>
                                  </a:rPr>
                                  <m:t>𝜇</m:t>
                                </m:r>
                              </m:e>
                              <m:sub>
                                <m:r>
                                  <a:rPr lang="en-US" sz="2400" b="0" i="1" smtClean="0">
                                    <a:solidFill>
                                      <a:schemeClr val="accent1">
                                        <a:lumMod val="75000"/>
                                      </a:schemeClr>
                                    </a:solidFill>
                                    <a:latin typeface="Cambria Math"/>
                                  </a:rPr>
                                  <m:t>2</m:t>
                                </m:r>
                              </m:sub>
                            </m:sSub>
                          </m:num>
                          <m:den>
                            <m:sSub>
                              <m:sSubPr>
                                <m:ctrlPr>
                                  <a:rPr lang="en-US" sz="2400" b="0" i="1" smtClean="0">
                                    <a:solidFill>
                                      <a:schemeClr val="accent1">
                                        <a:lumMod val="75000"/>
                                      </a:schemeClr>
                                    </a:solidFill>
                                    <a:latin typeface="Cambria Math"/>
                                  </a:rPr>
                                </m:ctrlPr>
                              </m:sSubPr>
                              <m:e>
                                <m:r>
                                  <a:rPr lang="en-US" sz="2400" i="1">
                                    <a:solidFill>
                                      <a:schemeClr val="accent1">
                                        <a:lumMod val="75000"/>
                                      </a:schemeClr>
                                    </a:solidFill>
                                    <a:latin typeface="Cambria Math"/>
                                  </a:rPr>
                                  <m:t>𝜎</m:t>
                                </m:r>
                              </m:e>
                              <m:sub>
                                <m:r>
                                  <a:rPr lang="en-US" sz="2400" b="0" i="1" smtClean="0">
                                    <a:solidFill>
                                      <a:schemeClr val="accent1">
                                        <a:lumMod val="75000"/>
                                      </a:schemeClr>
                                    </a:solidFill>
                                    <a:latin typeface="Cambria Math"/>
                                  </a:rPr>
                                  <m:t>2</m:t>
                                </m:r>
                              </m:sub>
                            </m:sSub>
                          </m:den>
                        </m:f>
                        <m:r>
                          <a:rPr lang="en-US" sz="2400" i="1">
                            <a:solidFill>
                              <a:schemeClr val="accent1">
                                <a:lumMod val="75000"/>
                              </a:schemeClr>
                            </a:solidFill>
                            <a:latin typeface="Cambria Math"/>
                          </a:rPr>
                          <m:t> </m:t>
                        </m:r>
                      </m:oMath>
                    </m:oMathPara>
                  </a14:m>
                  <a:endParaRPr lang="en-US" sz="2400" dirty="0">
                    <a:solidFill>
                      <a:schemeClr val="accent1">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648200" y="6172200"/>
                  <a:ext cx="533400" cy="782778"/>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105400" y="6172200"/>
                  <a:ext cx="533400" cy="782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accent2">
                                    <a:lumMod val="75000"/>
                                  </a:schemeClr>
                                </a:solidFill>
                                <a:latin typeface="Cambria Math"/>
                              </a:rPr>
                            </m:ctrlPr>
                          </m:fPr>
                          <m:num>
                            <m:sSub>
                              <m:sSubPr>
                                <m:ctrlPr>
                                  <a:rPr lang="en-US" sz="2400" b="0" i="1" smtClean="0">
                                    <a:solidFill>
                                      <a:schemeClr val="accent2">
                                        <a:lumMod val="75000"/>
                                      </a:schemeClr>
                                    </a:solidFill>
                                    <a:latin typeface="Cambria Math"/>
                                  </a:rPr>
                                </m:ctrlPr>
                              </m:sSubPr>
                              <m:e>
                                <m:r>
                                  <a:rPr lang="en-US" sz="2400" i="1">
                                    <a:solidFill>
                                      <a:schemeClr val="accent2">
                                        <a:lumMod val="75000"/>
                                      </a:schemeClr>
                                    </a:solidFill>
                                    <a:latin typeface="Cambria Math"/>
                                  </a:rPr>
                                  <m:t>𝜇</m:t>
                                </m:r>
                              </m:e>
                              <m:sub>
                                <m:r>
                                  <a:rPr lang="en-US" sz="2400" b="0" i="1" smtClean="0">
                                    <a:solidFill>
                                      <a:schemeClr val="accent2">
                                        <a:lumMod val="75000"/>
                                      </a:schemeClr>
                                    </a:solidFill>
                                    <a:latin typeface="Cambria Math"/>
                                  </a:rPr>
                                  <m:t>1</m:t>
                                </m:r>
                              </m:sub>
                            </m:sSub>
                          </m:num>
                          <m:den>
                            <m:sSub>
                              <m:sSubPr>
                                <m:ctrlPr>
                                  <a:rPr lang="en-US" sz="2400" b="0" i="1" smtClean="0">
                                    <a:solidFill>
                                      <a:schemeClr val="accent2">
                                        <a:lumMod val="75000"/>
                                      </a:schemeClr>
                                    </a:solidFill>
                                    <a:latin typeface="Cambria Math"/>
                                  </a:rPr>
                                </m:ctrlPr>
                              </m:sSubPr>
                              <m:e>
                                <m:r>
                                  <a:rPr lang="en-US" sz="2400" i="1">
                                    <a:solidFill>
                                      <a:schemeClr val="accent2">
                                        <a:lumMod val="75000"/>
                                      </a:schemeClr>
                                    </a:solidFill>
                                    <a:latin typeface="Cambria Math"/>
                                  </a:rPr>
                                  <m:t>𝜎</m:t>
                                </m:r>
                              </m:e>
                              <m:sub>
                                <m:r>
                                  <a:rPr lang="en-US" sz="2400" b="0" i="1" smtClean="0">
                                    <a:solidFill>
                                      <a:schemeClr val="accent2">
                                        <a:lumMod val="75000"/>
                                      </a:schemeClr>
                                    </a:solidFill>
                                    <a:latin typeface="Cambria Math"/>
                                  </a:rPr>
                                  <m:t>1</m:t>
                                </m:r>
                              </m:sub>
                            </m:sSub>
                          </m:den>
                        </m:f>
                        <m:r>
                          <a:rPr lang="en-US" sz="2400" i="1">
                            <a:solidFill>
                              <a:schemeClr val="accent2">
                                <a:lumMod val="75000"/>
                              </a:schemeClr>
                            </a:solidFill>
                            <a:latin typeface="Cambria Math"/>
                          </a:rPr>
                          <m:t> </m:t>
                        </m:r>
                      </m:oMath>
                    </m:oMathPara>
                  </a14:m>
                  <a:endParaRPr lang="en-US" sz="2400" dirty="0">
                    <a:solidFill>
                      <a:schemeClr val="accent2">
                        <a:lumMod val="75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105400" y="6172200"/>
                  <a:ext cx="533400" cy="782778"/>
                </a:xfrm>
                <a:prstGeom prst="rect">
                  <a:avLst/>
                </a:prstGeom>
                <a:blipFill rotWithShape="1">
                  <a:blip r:embed="rId5" cstate="print"/>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Content Placeholder 2"/>
              <p:cNvSpPr txBox="1">
                <a:spLocks/>
              </p:cNvSpPr>
              <p:nvPr/>
            </p:nvSpPr>
            <p:spPr>
              <a:xfrm>
                <a:off x="457200" y="28194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Pr[correct] = </a:t>
                </a:r>
                <a:r>
                  <a:rPr lang="en-US" dirty="0" err="1" smtClean="0"/>
                  <a:t>Pr</a:t>
                </a:r>
                <a:r>
                  <a:rPr lang="en-US" dirty="0" smtClean="0"/>
                  <a:t>[</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𝐴</m:t>
                        </m:r>
                      </m:sub>
                    </m:sSub>
                  </m:oMath>
                </a14:m>
                <a:r>
                  <a:rPr lang="en-US" dirty="0" smtClean="0"/>
                  <a:t> &gt; </a:t>
                </a:r>
                <a14:m>
                  <m:oMath xmlns:m="http://schemas.openxmlformats.org/officeDocument/2006/math">
                    <m:sSub>
                      <m:sSubPr>
                        <m:ctrlPr>
                          <a:rPr lang="en-US" i="1">
                            <a:latin typeface="Cambria Math"/>
                          </a:rPr>
                        </m:ctrlPr>
                      </m:sSubPr>
                      <m:e>
                        <m:r>
                          <a:rPr lang="en-US" i="1">
                            <a:latin typeface="Cambria Math"/>
                          </a:rPr>
                          <m:t>𝑉</m:t>
                        </m:r>
                      </m:e>
                      <m:sub>
                        <m:r>
                          <a:rPr lang="en-US" i="1" smtClean="0">
                            <a:latin typeface="Cambria Math"/>
                          </a:rPr>
                          <m:t>𝐵</m:t>
                        </m:r>
                      </m:sub>
                    </m:sSub>
                  </m:oMath>
                </a14:m>
                <a:r>
                  <a:rPr lang="en-US" dirty="0" smtClean="0"/>
                  <a:t>] = </a:t>
                </a:r>
                <a:r>
                  <a:rPr lang="en-US" dirty="0" err="1" smtClean="0"/>
                  <a:t>Pr</a:t>
                </a:r>
                <a:r>
                  <a:rPr lang="en-US" dirty="0" smtClean="0"/>
                  <a:t>[</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𝐴</m:t>
                        </m:r>
                      </m:sub>
                    </m:sSub>
                  </m:oMath>
                </a14:m>
                <a:r>
                  <a:rPr lang="en-US" dirty="0"/>
                  <a:t> </a:t>
                </a:r>
                <a:r>
                  <a:rPr lang="en-US" dirty="0" smtClean="0"/>
                  <a:t>-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𝐵</m:t>
                        </m:r>
                      </m:sub>
                    </m:sSub>
                    <m:r>
                      <a:rPr lang="en-US" b="0" i="1" smtClean="0">
                        <a:latin typeface="Cambria Math"/>
                      </a:rPr>
                      <m:t>&gt;0</m:t>
                    </m:r>
                  </m:oMath>
                </a14:m>
                <a:r>
                  <a:rPr lang="en-US" dirty="0" smtClean="0"/>
                  <a:t>] approaches	</a:t>
                </a:r>
                <a14:m>
                  <m:oMath xmlns:m="http://schemas.openxmlformats.org/officeDocument/2006/math">
                    <m:r>
                      <m:rPr>
                        <m:sty m:val="p"/>
                      </m:rPr>
                      <a:rPr lang="en-US" smtClean="0">
                        <a:latin typeface="Cambria Math"/>
                      </a:rPr>
                      <m:t>Φ</m:t>
                    </m:r>
                    <m:d>
                      <m:dPr>
                        <m:ctrlPr>
                          <a:rPr lang="en-US" i="1" smtClean="0">
                            <a:latin typeface="Cambria Math"/>
                          </a:rPr>
                        </m:ctrlPr>
                      </m:dPr>
                      <m:e>
                        <m:f>
                          <m:fPr>
                            <m:ctrlPr>
                              <a:rPr lang="en-US" i="1">
                                <a:latin typeface="Cambria Math"/>
                              </a:rPr>
                            </m:ctrlPr>
                          </m:fPr>
                          <m:num>
                            <m:r>
                              <a:rPr lang="en-US" i="1">
                                <a:latin typeface="Cambria Math"/>
                              </a:rPr>
                              <m:t>𝜇</m:t>
                            </m:r>
                          </m:num>
                          <m:den>
                            <m:r>
                              <a:rPr lang="en-US" i="1">
                                <a:latin typeface="Cambria Math"/>
                              </a:rPr>
                              <m:t>𝜎</m:t>
                            </m:r>
                          </m:den>
                        </m:f>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𝑛</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𝐵</m:t>
                                </m:r>
                              </m:sub>
                            </m:sSub>
                          </m:num>
                          <m:den>
                            <m:rad>
                              <m:radPr>
                                <m:degHide m:val="on"/>
                                <m:ctrlPr>
                                  <a:rPr lang="en-US" i="1" smtClean="0">
                                    <a:latin typeface="Cambria Math"/>
                                  </a:rPr>
                                </m:ctrlPr>
                              </m:radPr>
                              <m:deg/>
                              <m:e>
                                <m:r>
                                  <a:rPr lang="en-US" i="1" smtClean="0">
                                    <a:latin typeface="Cambria Math"/>
                                  </a:rPr>
                                  <m:t>𝑛</m:t>
                                </m:r>
                              </m:e>
                            </m:rad>
                          </m:den>
                        </m:f>
                      </m:e>
                    </m:d>
                    <m:r>
                      <a:rPr lang="en-US" i="1" smtClean="0">
                        <a:latin typeface="Cambria Math"/>
                      </a:rPr>
                      <m:t> .</m:t>
                    </m:r>
                  </m:oMath>
                </a14:m>
                <a:endParaRPr lang="en-US" dirty="0" smtClean="0"/>
              </a:p>
              <a:p>
                <a:pPr marL="0" indent="0">
                  <a:buFont typeface="Arial" pitchFamily="34" charset="0"/>
                  <a:buNone/>
                </a:pPr>
                <a:endParaRPr lang="en-US" dirty="0" smtClean="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457200" y="2819400"/>
                <a:ext cx="8229600" cy="1828800"/>
              </a:xfrm>
              <a:prstGeom prst="rect">
                <a:avLst/>
              </a:prstGeom>
              <a:blipFill rotWithShape="1">
                <a:blip r:embed="rId6"/>
                <a:stretch>
                  <a:fillRect l="-1630" t="-4000"/>
                </a:stretch>
              </a:blipFill>
            </p:spPr>
            <p:txBody>
              <a:bodyPr/>
              <a:lstStyle/>
              <a:p>
                <a:r>
                  <a:rPr lang="en-US">
                    <a:noFill/>
                  </a:rPr>
                  <a:t> </a:t>
                </a:r>
              </a:p>
            </p:txBody>
          </p:sp>
        </mc:Fallback>
      </mc:AlternateContent>
    </p:spTree>
    <p:extLst>
      <p:ext uri="{BB962C8B-B14F-4D97-AF65-F5344CB8AC3E}">
        <p14:creationId xmlns:p14="http://schemas.microsoft.com/office/powerpoint/2010/main" val="387569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1 Recap</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18</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3072653" y="1631275"/>
                <a:ext cx="2514600" cy="1514773"/>
              </a:xfrm>
              <a:prstGeom prst="ellipse">
                <a:avLst/>
              </a:prstGeom>
              <a:solidFill>
                <a:srgbClr val="FFFF99"/>
              </a:solidFill>
              <a:ln>
                <a:noFill/>
              </a:ln>
              <a:effectLst>
                <a:outerShdw blurRad="44450" dist="27940" dir="5400000" algn="ctr">
                  <a:srgbClr val="000000">
                    <a:alpha val="32000"/>
                  </a:srgbClr>
                </a:outerShdw>
              </a:effectLst>
            </p:spPr>
            <p:txBody>
              <a:bodyPr wrap="square" rtlCol="0">
                <a:spAutoFit/>
              </a:bodyPr>
              <a:lstStyle/>
              <a:p>
                <a:pPr algn="ctr"/>
                <a:r>
                  <a:rPr lang="en-US" sz="3200" dirty="0" smtClean="0"/>
                  <a:t>voters</a:t>
                </a:r>
              </a:p>
              <a:p>
                <a:pPr algn="ct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𝑛</m:t>
                          </m:r>
                        </m:e>
                        <m:sub>
                          <m:r>
                            <a:rPr lang="en-US" sz="3200" b="0" i="1" smtClean="0">
                              <a:latin typeface="Cambria Math"/>
                            </a:rPr>
                            <m:t>𝐴</m:t>
                          </m:r>
                        </m:sub>
                      </m:sSub>
                      <m:r>
                        <a:rPr lang="en-US" sz="3200" b="0" i="1" smtClean="0">
                          <a:latin typeface="Cambria Math"/>
                        </a:rPr>
                        <m:t>&gt;</m:t>
                      </m:r>
                      <m:sSub>
                        <m:sSubPr>
                          <m:ctrlPr>
                            <a:rPr lang="en-US" sz="3200" b="0" i="1" smtClean="0">
                              <a:latin typeface="Cambria Math"/>
                            </a:rPr>
                          </m:ctrlPr>
                        </m:sSubPr>
                        <m:e>
                          <m:r>
                            <a:rPr lang="en-US" sz="3200" b="0" i="1" smtClean="0">
                              <a:latin typeface="Cambria Math"/>
                            </a:rPr>
                            <m:t>𝑛</m:t>
                          </m:r>
                        </m:e>
                        <m:sub>
                          <m:r>
                            <a:rPr lang="en-US" sz="3200" b="0" i="1" smtClean="0">
                              <a:latin typeface="Cambria Math"/>
                            </a:rPr>
                            <m:t>𝐵</m:t>
                          </m:r>
                        </m:sub>
                      </m:sSub>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072653" y="1631275"/>
                <a:ext cx="2514600" cy="1514773"/>
              </a:xfrm>
              <a:prstGeom prst="ellipse">
                <a:avLst/>
              </a:prstGeom>
              <a:blipFill rotWithShape="1">
                <a:blip r:embed="rId3"/>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grpSp>
        <p:nvGrpSpPr>
          <p:cNvPr id="15" name="Group 14"/>
          <p:cNvGrpSpPr/>
          <p:nvPr/>
        </p:nvGrpSpPr>
        <p:grpSpPr>
          <a:xfrm>
            <a:off x="2459034" y="2797850"/>
            <a:ext cx="5120626" cy="2019817"/>
            <a:chOff x="2459034" y="2471202"/>
            <a:chExt cx="5120626" cy="2019817"/>
          </a:xfrm>
        </p:grpSpPr>
        <p:sp>
          <p:nvSpPr>
            <p:cNvPr id="16" name="Right Arrow 15"/>
            <p:cNvSpPr/>
            <p:nvPr/>
          </p:nvSpPr>
          <p:spPr>
            <a:xfrm rot="8100000">
              <a:off x="2459034" y="2633331"/>
              <a:ext cx="845633" cy="581912"/>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700000">
              <a:off x="5366803" y="2587235"/>
              <a:ext cx="861435" cy="629370"/>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5486400" y="3483114"/>
                  <a:ext cx="2093260" cy="1007905"/>
                </a:xfrm>
                <a:prstGeom prst="rect">
                  <a:avLst/>
                </a:prstGeom>
                <a:noFill/>
                <a:ln w="38100">
                  <a:solidFill>
                    <a:srgbClr val="FF0000"/>
                  </a:solidFill>
                </a:ln>
              </p:spPr>
              <p:txBody>
                <a:bodyPr wrap="square" rtlCol="0">
                  <a:spAutoFit/>
                </a:bodyPr>
                <a:lstStyle/>
                <a:p>
                  <a:r>
                    <a:rPr lang="en-US" sz="4000" b="1" dirty="0" smtClean="0"/>
                    <a:t> </a:t>
                  </a:r>
                  <a14:m>
                    <m:oMath xmlns:m="http://schemas.openxmlformats.org/officeDocument/2006/math">
                      <m:sSub>
                        <m:sSubPr>
                          <m:ctrlPr>
                            <a:rPr lang="en-US" sz="4000" b="1" i="1">
                              <a:latin typeface="Cambria Math"/>
                            </a:rPr>
                          </m:ctrlPr>
                        </m:sSubPr>
                        <m:e>
                          <m:r>
                            <a:rPr lang="en-US" sz="4000" b="1" i="1">
                              <a:latin typeface="Cambria Math"/>
                            </a:rPr>
                            <m:t>𝝅</m:t>
                          </m:r>
                        </m:e>
                        <m:sub>
                          <m:r>
                            <a:rPr lang="en-US" sz="4000" b="1" i="1" smtClean="0">
                              <a:latin typeface="Cambria Math"/>
                            </a:rPr>
                            <m:t>𝟐</m:t>
                          </m:r>
                        </m:sub>
                      </m:sSub>
                      <m:r>
                        <a:rPr lang="en-US" sz="4000" b="1" i="1">
                          <a:latin typeface="Cambria Math"/>
                        </a:rPr>
                        <m:t>    </m:t>
                      </m:r>
                      <m:f>
                        <m:fPr>
                          <m:ctrlPr>
                            <a:rPr lang="en-US" sz="4000" b="1" i="1">
                              <a:latin typeface="Cambria Math"/>
                            </a:rPr>
                          </m:ctrlPr>
                        </m:fPr>
                        <m:num>
                          <m:sSub>
                            <m:sSubPr>
                              <m:ctrlPr>
                                <a:rPr lang="en-US" sz="4000" b="1" i="1">
                                  <a:latin typeface="Cambria Math"/>
                                </a:rPr>
                              </m:ctrlPr>
                            </m:sSubPr>
                            <m:e>
                              <m:r>
                                <a:rPr lang="en-US" sz="4000" b="1" i="1">
                                  <a:latin typeface="Cambria Math"/>
                                </a:rPr>
                                <m:t>𝝁</m:t>
                              </m:r>
                            </m:e>
                            <m:sub>
                              <m:r>
                                <a:rPr lang="en-US" sz="4000" b="1" i="1" smtClean="0">
                                  <a:latin typeface="Cambria Math"/>
                                </a:rPr>
                                <m:t>𝟐</m:t>
                              </m:r>
                            </m:sub>
                          </m:sSub>
                        </m:num>
                        <m:den>
                          <m:sSub>
                            <m:sSubPr>
                              <m:ctrlPr>
                                <a:rPr lang="en-US" sz="4000" b="1" i="1">
                                  <a:latin typeface="Cambria Math"/>
                                </a:rPr>
                              </m:ctrlPr>
                            </m:sSubPr>
                            <m:e>
                              <m:r>
                                <a:rPr lang="en-US" sz="4000" b="1" i="1">
                                  <a:latin typeface="Cambria Math"/>
                                </a:rPr>
                                <m:t>𝝈</m:t>
                              </m:r>
                            </m:e>
                            <m:sub>
                              <m:r>
                                <a:rPr lang="en-US" sz="4000" b="1" i="1" smtClean="0">
                                  <a:latin typeface="Cambria Math"/>
                                </a:rPr>
                                <m:t>𝟐</m:t>
                              </m:r>
                            </m:sub>
                          </m:sSub>
                        </m:den>
                      </m:f>
                    </m:oMath>
                  </a14:m>
                  <a:endParaRPr lang="en-US" sz="40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486400" y="3483114"/>
                  <a:ext cx="2093260" cy="1007905"/>
                </a:xfrm>
                <a:prstGeom prst="rect">
                  <a:avLst/>
                </a:prstGeom>
                <a:blipFill rotWithShape="1">
                  <a:blip r:embed="rId4"/>
                  <a:stretch>
                    <a:fillRect/>
                  </a:stretch>
                </a:blipFill>
                <a:ln w="38100">
                  <a:solidFill>
                    <a:srgbClr val="FF0000"/>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3"/>
              <p:cNvSpPr txBox="1"/>
              <p:nvPr/>
            </p:nvSpPr>
            <p:spPr>
              <a:xfrm>
                <a:off x="1600200" y="3810000"/>
                <a:ext cx="2093260" cy="1007905"/>
              </a:xfrm>
              <a:prstGeom prst="rect">
                <a:avLst/>
              </a:prstGeom>
              <a:noFill/>
              <a:ln w="38100">
                <a:solidFill>
                  <a:srgbClr val="FF0000"/>
                </a:solidFill>
              </a:ln>
            </p:spPr>
            <p:txBody>
              <a:bodyPr wrap="square" rtlCol="0">
                <a:spAutoFit/>
              </a:bodyPr>
              <a:lstStyle/>
              <a:p>
                <a:r>
                  <a:rPr lang="en-US" sz="4000" b="1" dirty="0" smtClean="0"/>
                  <a:t> </a:t>
                </a:r>
                <a14:m>
                  <m:oMath xmlns:m="http://schemas.openxmlformats.org/officeDocument/2006/math">
                    <m:sSub>
                      <m:sSubPr>
                        <m:ctrlPr>
                          <a:rPr lang="en-US" sz="4000" b="1" i="1">
                            <a:latin typeface="Cambria Math"/>
                          </a:rPr>
                        </m:ctrlPr>
                      </m:sSubPr>
                      <m:e>
                        <m:r>
                          <a:rPr lang="en-US" sz="4000" b="1" i="1">
                            <a:latin typeface="Cambria Math"/>
                          </a:rPr>
                          <m:t>𝝅</m:t>
                        </m:r>
                      </m:e>
                      <m:sub>
                        <m:r>
                          <a:rPr lang="en-US" sz="4000" b="1" i="1" smtClean="0">
                            <a:latin typeface="Cambria Math"/>
                          </a:rPr>
                          <m:t>𝟏</m:t>
                        </m:r>
                      </m:sub>
                    </m:sSub>
                    <m:r>
                      <a:rPr lang="en-US" sz="4000" b="1" i="1">
                        <a:latin typeface="Cambria Math"/>
                      </a:rPr>
                      <m:t>    </m:t>
                    </m:r>
                    <m:f>
                      <m:fPr>
                        <m:ctrlPr>
                          <a:rPr lang="en-US" sz="4000" b="1" i="1">
                            <a:latin typeface="Cambria Math"/>
                          </a:rPr>
                        </m:ctrlPr>
                      </m:fPr>
                      <m:num>
                        <m:sSub>
                          <m:sSubPr>
                            <m:ctrlPr>
                              <a:rPr lang="en-US" sz="4000" b="1" i="1">
                                <a:latin typeface="Cambria Math"/>
                              </a:rPr>
                            </m:ctrlPr>
                          </m:sSubPr>
                          <m:e>
                            <m:r>
                              <a:rPr lang="en-US" sz="4000" b="1" i="1">
                                <a:latin typeface="Cambria Math"/>
                              </a:rPr>
                              <m:t>𝝁</m:t>
                            </m:r>
                          </m:e>
                          <m:sub>
                            <m:r>
                              <a:rPr lang="en-US" sz="4000" b="1" i="1" smtClean="0">
                                <a:latin typeface="Cambria Math"/>
                              </a:rPr>
                              <m:t>𝟏</m:t>
                            </m:r>
                          </m:sub>
                        </m:sSub>
                      </m:num>
                      <m:den>
                        <m:sSub>
                          <m:sSubPr>
                            <m:ctrlPr>
                              <a:rPr lang="en-US" sz="4000" b="1" i="1">
                                <a:latin typeface="Cambria Math"/>
                              </a:rPr>
                            </m:ctrlPr>
                          </m:sSubPr>
                          <m:e>
                            <m:r>
                              <a:rPr lang="en-US" sz="4000" b="1" i="1">
                                <a:latin typeface="Cambria Math"/>
                              </a:rPr>
                              <m:t>𝝈</m:t>
                            </m:r>
                          </m:e>
                          <m:sub>
                            <m:r>
                              <a:rPr lang="en-US" sz="4000" b="1" i="1" smtClean="0">
                                <a:latin typeface="Cambria Math"/>
                              </a:rPr>
                              <m:t>𝟏</m:t>
                            </m:r>
                          </m:sub>
                        </m:sSub>
                      </m:den>
                    </m:f>
                  </m:oMath>
                </a14:m>
                <a:endParaRPr lang="en-US" sz="40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1600200" y="3810000"/>
                <a:ext cx="2093260" cy="1007905"/>
              </a:xfrm>
              <a:prstGeom prst="rect">
                <a:avLst/>
              </a:prstGeom>
              <a:blipFill rotWithShape="1">
                <a:blip r:embed="rId5"/>
                <a:stretch>
                  <a:fillRect/>
                </a:stretch>
              </a:blipFill>
              <a:ln w="38100">
                <a:solidFill>
                  <a:srgbClr val="FF0000"/>
                </a:solidFill>
              </a:ln>
            </p:spPr>
            <p:txBody>
              <a:bodyPr/>
              <a:lstStyle/>
              <a:p>
                <a:r>
                  <a:rPr lang="en-US">
                    <a:noFill/>
                  </a:rPr>
                  <a:t> </a:t>
                </a:r>
              </a:p>
            </p:txBody>
          </p:sp>
        </mc:Fallback>
      </mc:AlternateContent>
      <p:sp>
        <p:nvSpPr>
          <p:cNvPr id="25" name="TextBox 24"/>
          <p:cNvSpPr txBox="1"/>
          <p:nvPr/>
        </p:nvSpPr>
        <p:spPr>
          <a:xfrm>
            <a:off x="1295400" y="5105400"/>
            <a:ext cx="6400800" cy="1077218"/>
          </a:xfrm>
          <a:prstGeom prst="rect">
            <a:avLst/>
          </a:prstGeom>
          <a:noFill/>
        </p:spPr>
        <p:txBody>
          <a:bodyPr wrap="square" rtlCol="0">
            <a:spAutoFit/>
          </a:bodyPr>
          <a:lstStyle/>
          <a:p>
            <a:pPr marL="457200" indent="-457200">
              <a:buFont typeface="Arial" pitchFamily="34" charset="0"/>
              <a:buChar char="•"/>
            </a:pPr>
            <a:r>
              <a:rPr lang="en-US" sz="3200" dirty="0" smtClean="0"/>
              <a:t>Takeaway: choose highest ratio!</a:t>
            </a:r>
          </a:p>
          <a:p>
            <a:pPr marL="457200" indent="-457200">
              <a:buFont typeface="Arial" pitchFamily="34" charset="0"/>
              <a:buChar char="•"/>
            </a:pPr>
            <a:r>
              <a:rPr lang="en-US" sz="3200" dirty="0" smtClean="0"/>
              <a:t>Inspiration for new methods?</a:t>
            </a:r>
            <a:endParaRPr lang="en-US" sz="3200" dirty="0"/>
          </a:p>
        </p:txBody>
      </p:sp>
    </p:spTree>
    <p:extLst>
      <p:ext uri="{BB962C8B-B14F-4D97-AF65-F5344CB8AC3E}">
        <p14:creationId xmlns:p14="http://schemas.microsoft.com/office/powerpoint/2010/main" val="411376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9950" y="4267200"/>
            <a:ext cx="8462356" cy="838200"/>
          </a:xfrm>
          <a:prstGeom prst="roundRect">
            <a:avLst/>
          </a:prstGeom>
          <a:solidFill>
            <a:srgbClr val="ECF1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7200" y="274638"/>
            <a:ext cx="8229600" cy="1143000"/>
          </a:xfrm>
        </p:spPr>
        <p:txBody>
          <a:bodyPr/>
          <a:lstStyle/>
          <a:p>
            <a:r>
              <a:rPr lang="en-US" dirty="0" smtClean="0"/>
              <a:t>Outline</a:t>
            </a:r>
            <a:endParaRPr lang="en-US" dirty="0"/>
          </a:p>
        </p:txBody>
      </p:sp>
      <p:sp>
        <p:nvSpPr>
          <p:cNvPr id="13" name="Date Placeholder 3"/>
          <p:cNvSpPr>
            <a:spLocks noGrp="1"/>
          </p:cNvSpPr>
          <p:nvPr>
            <p:ph type="dt" sz="half" idx="10"/>
          </p:nvPr>
        </p:nvSpPr>
        <p:spPr>
          <a:xfrm>
            <a:off x="457200" y="6356350"/>
            <a:ext cx="2133600" cy="365125"/>
          </a:xfrm>
        </p:spPr>
        <p:txBody>
          <a:bodyPr/>
          <a:lstStyle/>
          <a:p>
            <a:r>
              <a:rPr lang="en-US" smtClean="0"/>
              <a:t>March 2012</a:t>
            </a:r>
            <a:endParaRPr lang="en-US"/>
          </a:p>
        </p:txBody>
      </p:sp>
      <p:sp>
        <p:nvSpPr>
          <p:cNvPr id="14" name="Slide Number Placeholder 4"/>
          <p:cNvSpPr>
            <a:spLocks noGrp="1"/>
          </p:cNvSpPr>
          <p:nvPr>
            <p:ph type="sldNum" sz="quarter" idx="12"/>
          </p:nvPr>
        </p:nvSpPr>
        <p:spPr>
          <a:xfrm>
            <a:off x="6553200" y="6356350"/>
            <a:ext cx="2133600" cy="365125"/>
          </a:xfrm>
        </p:spPr>
        <p:txBody>
          <a:bodyPr/>
          <a:lstStyle/>
          <a:p>
            <a:fld id="{34F729EE-6D5C-4C45-812D-A653C7B618B4}" type="slidenum">
              <a:rPr lang="en-US" smtClean="0"/>
              <a:pPr/>
              <a:t>19</a:t>
            </a:fld>
            <a:endParaRPr lang="en-US" dirty="0"/>
          </a:p>
        </p:txBody>
      </p:sp>
      <p:sp>
        <p:nvSpPr>
          <p:cNvPr id="15" name="Content Placeholder 2"/>
          <p:cNvSpPr txBox="1">
            <a:spLocks/>
          </p:cNvSpPr>
          <p:nvPr/>
        </p:nvSpPr>
        <p:spPr>
          <a:xfrm>
            <a:off x="417022" y="1554163"/>
            <a:ext cx="8422178" cy="44656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Background and motivation:  Why study elections in which we </a:t>
            </a:r>
            <a:r>
              <a:rPr lang="en-US" dirty="0" smtClean="0">
                <a:solidFill>
                  <a:srgbClr val="008E00"/>
                </a:solidFill>
              </a:rPr>
              <a:t>expect false-name votes</a:t>
            </a:r>
            <a:r>
              <a:rPr lang="en-US" dirty="0" smtClean="0"/>
              <a:t>?</a:t>
            </a:r>
          </a:p>
          <a:p>
            <a:pPr marL="0" indent="0">
              <a:buNone/>
            </a:pPr>
            <a:endParaRPr lang="en-US" sz="1600" dirty="0" smtClean="0"/>
          </a:p>
          <a:p>
            <a:r>
              <a:rPr lang="en-US" dirty="0" smtClean="0"/>
              <a:t>Our model</a:t>
            </a:r>
          </a:p>
          <a:p>
            <a:pPr marL="0" indent="0">
              <a:buNone/>
            </a:pPr>
            <a:endParaRPr lang="en-US" sz="1600" dirty="0" smtClean="0"/>
          </a:p>
          <a:p>
            <a:r>
              <a:rPr lang="en-US" dirty="0" smtClean="0"/>
              <a:t>How to </a:t>
            </a:r>
            <a:r>
              <a:rPr lang="en-US" b="1" dirty="0" smtClean="0"/>
              <a:t>select</a:t>
            </a:r>
            <a:r>
              <a:rPr lang="en-US" dirty="0" smtClean="0"/>
              <a:t> a false-name-limiting method?</a:t>
            </a:r>
          </a:p>
          <a:p>
            <a:pPr marL="0" indent="0">
              <a:buNone/>
            </a:pPr>
            <a:endParaRPr lang="en-US" sz="1600" dirty="0" smtClean="0"/>
          </a:p>
          <a:p>
            <a:r>
              <a:rPr lang="en-US" dirty="0" smtClean="0"/>
              <a:t>How to </a:t>
            </a:r>
            <a:r>
              <a:rPr lang="en-US" b="1" dirty="0" smtClean="0"/>
              <a:t>evaluate</a:t>
            </a:r>
            <a:r>
              <a:rPr lang="en-US" dirty="0" smtClean="0"/>
              <a:t> the election outcome?</a:t>
            </a:r>
          </a:p>
          <a:p>
            <a:pPr marL="0" indent="0">
              <a:buNone/>
            </a:pPr>
            <a:endParaRPr lang="en-US" sz="1600" dirty="0" smtClean="0"/>
          </a:p>
          <a:p>
            <a:r>
              <a:rPr lang="en-US" dirty="0" smtClean="0"/>
              <a:t>Recap and future work</a:t>
            </a:r>
            <a:endParaRPr lang="en-US" dirty="0"/>
          </a:p>
        </p:txBody>
      </p:sp>
    </p:spTree>
    <p:extLst>
      <p:ext uri="{BB962C8B-B14F-4D97-AF65-F5344CB8AC3E}">
        <p14:creationId xmlns:p14="http://schemas.microsoft.com/office/powerpoint/2010/main" val="2283131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7022" y="1447800"/>
            <a:ext cx="8462356" cy="1143000"/>
          </a:xfrm>
          <a:prstGeom prst="roundRect">
            <a:avLst/>
          </a:prstGeom>
          <a:solidFill>
            <a:srgbClr val="ECF1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a:t>
            </a:fld>
            <a:endParaRPr lang="en-US" dirty="0"/>
          </a:p>
        </p:txBody>
      </p:sp>
      <p:sp>
        <p:nvSpPr>
          <p:cNvPr id="8" name="Content Placeholder 2"/>
          <p:cNvSpPr txBox="1">
            <a:spLocks/>
          </p:cNvSpPr>
          <p:nvPr/>
        </p:nvSpPr>
        <p:spPr>
          <a:xfrm>
            <a:off x="417022" y="1554163"/>
            <a:ext cx="8422178" cy="44656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Background and motivation:  Why study elections in which we </a:t>
            </a:r>
            <a:r>
              <a:rPr lang="en-US" dirty="0" smtClean="0">
                <a:solidFill>
                  <a:srgbClr val="008E00"/>
                </a:solidFill>
              </a:rPr>
              <a:t>expect false-name votes</a:t>
            </a:r>
            <a:r>
              <a:rPr lang="en-US" dirty="0" smtClean="0"/>
              <a:t>?</a:t>
            </a:r>
          </a:p>
          <a:p>
            <a:pPr marL="0" indent="0">
              <a:buNone/>
            </a:pPr>
            <a:endParaRPr lang="en-US" sz="1600" dirty="0" smtClean="0"/>
          </a:p>
          <a:p>
            <a:r>
              <a:rPr lang="en-US" dirty="0" smtClean="0"/>
              <a:t>Our model</a:t>
            </a:r>
          </a:p>
          <a:p>
            <a:pPr marL="0" indent="0">
              <a:buNone/>
            </a:pPr>
            <a:endParaRPr lang="en-US" sz="1600" dirty="0" smtClean="0"/>
          </a:p>
          <a:p>
            <a:r>
              <a:rPr lang="en-US" dirty="0" smtClean="0"/>
              <a:t>How to </a:t>
            </a:r>
            <a:r>
              <a:rPr lang="en-US" b="1" dirty="0" smtClean="0"/>
              <a:t>select</a:t>
            </a:r>
            <a:r>
              <a:rPr lang="en-US" dirty="0" smtClean="0"/>
              <a:t> a false-name-limiting method?</a:t>
            </a:r>
          </a:p>
          <a:p>
            <a:pPr marL="0" indent="0">
              <a:buNone/>
            </a:pPr>
            <a:endParaRPr lang="en-US" sz="1600" dirty="0" smtClean="0"/>
          </a:p>
          <a:p>
            <a:r>
              <a:rPr lang="en-US" dirty="0" smtClean="0"/>
              <a:t>How to </a:t>
            </a:r>
            <a:r>
              <a:rPr lang="en-US" b="1" dirty="0" smtClean="0"/>
              <a:t>evaluate</a:t>
            </a:r>
            <a:r>
              <a:rPr lang="en-US" dirty="0" smtClean="0"/>
              <a:t> the election outcome?</a:t>
            </a:r>
          </a:p>
          <a:p>
            <a:pPr marL="0" indent="0">
              <a:buNone/>
            </a:pPr>
            <a:endParaRPr lang="en-US" sz="1600" dirty="0" smtClean="0"/>
          </a:p>
          <a:p>
            <a:r>
              <a:rPr lang="en-US" dirty="0" smtClean="0"/>
              <a:t>Recap and future work</a:t>
            </a:r>
            <a:endParaRPr lang="en-US" dirty="0"/>
          </a:p>
        </p:txBody>
      </p:sp>
    </p:spTree>
    <p:extLst>
      <p:ext uri="{BB962C8B-B14F-4D97-AF65-F5344CB8AC3E}">
        <p14:creationId xmlns:p14="http://schemas.microsoft.com/office/powerpoint/2010/main" val="379620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election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648200"/>
              </a:xfrm>
            </p:spPr>
            <p:txBody>
              <a:bodyPr>
                <a:normAutofit fontScale="92500" lnSpcReduction="10000"/>
              </a:bodyPr>
              <a:lstStyle/>
              <a:p>
                <a:r>
                  <a:rPr lang="en-US" dirty="0" smtClean="0"/>
                  <a:t>Observe votes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𝑣</m:t>
                            </m:r>
                          </m:e>
                        </m:acc>
                      </m:e>
                      <m:sub>
                        <m:r>
                          <a:rPr lang="en-US" b="0" i="1" smtClean="0">
                            <a:latin typeface="Cambria Math"/>
                          </a:rPr>
                          <m:t>𝐴</m:t>
                        </m:r>
                      </m:sub>
                    </m:sSub>
                    <m:r>
                      <a:rPr lang="en-US" b="0" i="1" smtClean="0">
                        <a:latin typeface="Cambria Math"/>
                      </a:rPr>
                      <m:t>&gt;</m:t>
                    </m:r>
                    <m:sSub>
                      <m:sSubPr>
                        <m:ctrlPr>
                          <a:rPr lang="en-US" i="1">
                            <a:latin typeface="Cambria Math"/>
                          </a:rPr>
                        </m:ctrlPr>
                      </m:sSubPr>
                      <m:e>
                        <m:acc>
                          <m:accPr>
                            <m:chr m:val="̂"/>
                            <m:ctrlPr>
                              <a:rPr lang="en-US" i="1">
                                <a:latin typeface="Cambria Math"/>
                              </a:rPr>
                            </m:ctrlPr>
                          </m:accPr>
                          <m:e>
                            <m:r>
                              <a:rPr lang="en-US" i="1">
                                <a:latin typeface="Cambria Math"/>
                              </a:rPr>
                              <m:t>𝑣</m:t>
                            </m:r>
                          </m:e>
                        </m:acc>
                      </m:e>
                      <m:sub>
                        <m:r>
                          <a:rPr lang="en-US" i="1">
                            <a:latin typeface="Cambria Math"/>
                          </a:rPr>
                          <m:t>𝐵</m:t>
                        </m:r>
                      </m:sub>
                    </m:sSub>
                  </m:oMath>
                </a14:m>
                <a:endParaRPr lang="en-US" dirty="0" smtClean="0"/>
              </a:p>
              <a:p>
                <a:r>
                  <a:rPr lang="en-US" dirty="0" smtClean="0"/>
                  <a:t>One approach: Bayesian</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Requires a prior, which may be</a:t>
                </a:r>
              </a:p>
              <a:p>
                <a:pPr lvl="2">
                  <a:buFont typeface="Wingdings" pitchFamily="2" charset="2"/>
                  <a:buChar char="Ø"/>
                </a:pPr>
                <a:r>
                  <a:rPr lang="en-US" sz="3200" dirty="0"/>
                  <a:t> </a:t>
                </a:r>
                <a:r>
                  <a:rPr lang="en-US" sz="3200" dirty="0" smtClean="0"/>
                  <a:t>costly/impossible to obtain</a:t>
                </a:r>
              </a:p>
              <a:p>
                <a:pPr lvl="2">
                  <a:buFont typeface="Wingdings" pitchFamily="2" charset="2"/>
                  <a:buChar char="Ø"/>
                </a:pPr>
                <a:r>
                  <a:rPr lang="en-US" sz="3200" dirty="0"/>
                  <a:t> </a:t>
                </a:r>
                <a:r>
                  <a:rPr lang="en-US" sz="3200" dirty="0" smtClean="0"/>
                  <a:t>biased or open to manipulation</a:t>
                </a:r>
              </a:p>
              <a:p>
                <a:r>
                  <a:rPr lang="en-US" dirty="0" smtClean="0"/>
                  <a:t>Our approach: statistical hypothesis testing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648200"/>
              </a:xfrm>
              <a:blipFill rotWithShape="1">
                <a:blip r:embed="rId3"/>
                <a:stretch>
                  <a:fillRect l="-1481" t="-2625" b="-144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20</a:t>
            </a:fld>
            <a:endParaRPr lang="en-US"/>
          </a:p>
        </p:txBody>
      </p:sp>
      <p:grpSp>
        <p:nvGrpSpPr>
          <p:cNvPr id="13" name="Group 12"/>
          <p:cNvGrpSpPr/>
          <p:nvPr/>
        </p:nvGrpSpPr>
        <p:grpSpPr>
          <a:xfrm>
            <a:off x="457200" y="2702080"/>
            <a:ext cx="8382000" cy="1186024"/>
            <a:chOff x="457200" y="2702080"/>
            <a:chExt cx="8382000" cy="1186024"/>
          </a:xfrm>
        </p:grpSpPr>
        <mc:AlternateContent xmlns:mc="http://schemas.openxmlformats.org/markup-compatibility/2006" xmlns:a14="http://schemas.microsoft.com/office/drawing/2010/main">
          <mc:Choice Requires="a14">
            <p:sp>
              <p:nvSpPr>
                <p:cNvPr id="6" name="TextBox 5"/>
                <p:cNvSpPr txBox="1"/>
                <p:nvPr/>
              </p:nvSpPr>
              <p:spPr>
                <a:xfrm>
                  <a:off x="609600" y="3194994"/>
                  <a:ext cx="8229600" cy="461665"/>
                </a:xfrm>
                <a:prstGeom prst="rect">
                  <a:avLst/>
                </a:prstGeom>
                <a:noFill/>
              </p:spPr>
              <p:txBody>
                <a:bodyPr wrap="square" rtlCol="0">
                  <a:spAutoFit/>
                </a:bodyPr>
                <a:lstStyle/>
                <a:p>
                  <a:r>
                    <a:rPr lang="en-US" sz="2400" dirty="0" err="1" smtClean="0"/>
                    <a:t>Pr</a:t>
                  </a:r>
                  <a:r>
                    <a:rPr lang="en-US" sz="2400" dirty="0" smtClean="0"/>
                    <a:t>[</a:t>
                  </a:r>
                  <a14:m>
                    <m:oMath xmlns:m="http://schemas.openxmlformats.org/officeDocument/2006/math">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𝐴</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𝐵</m:t>
                          </m:r>
                        </m:sub>
                      </m:sSub>
                      <m:r>
                        <a:rPr lang="en-US" sz="2400" b="0" i="1" smtClean="0">
                          <a:latin typeface="Cambria Math"/>
                        </a:rPr>
                        <m:t>]</m:t>
                      </m:r>
                    </m:oMath>
                  </a14:m>
                  <a:r>
                    <a:rPr lang="en-US" sz="2400" dirty="0" smtClean="0"/>
                    <a:t> 		       </a:t>
                  </a:r>
                  <a14:m>
                    <m:oMath xmlns:m="http://schemas.openxmlformats.org/officeDocument/2006/math">
                      <m:sSub>
                        <m:sSubPr>
                          <m:ctrlPr>
                            <a:rPr lang="en-US" sz="2400" i="1">
                              <a:latin typeface="Cambria Math"/>
                            </a:rPr>
                          </m:ctrlPr>
                        </m:sSubPr>
                        <m:e>
                          <m:r>
                            <a:rPr lang="en-US" sz="2400" b="0" i="1" smtClean="0">
                              <a:latin typeface="Cambria Math"/>
                            </a:rPr>
                            <m:t>(</m:t>
                          </m:r>
                          <m:acc>
                            <m:accPr>
                              <m:chr m:val="̂"/>
                              <m:ctrlPr>
                                <a:rPr lang="en-US" sz="2400" i="1">
                                  <a:latin typeface="Cambria Math"/>
                                </a:rPr>
                              </m:ctrlPr>
                            </m:accPr>
                            <m:e>
                              <m:r>
                                <a:rPr lang="en-US" sz="2400" i="1">
                                  <a:latin typeface="Cambria Math"/>
                                </a:rPr>
                                <m:t>𝑣</m:t>
                              </m:r>
                            </m:e>
                          </m:acc>
                        </m:e>
                        <m:sub>
                          <m:r>
                            <a:rPr lang="en-US" sz="2400" i="1">
                              <a:latin typeface="Cambria Math"/>
                            </a:rPr>
                            <m:t>𝐴</m:t>
                          </m:r>
                        </m:sub>
                      </m:sSub>
                      <m:r>
                        <a:rPr lang="en-US" sz="2400" i="1">
                          <a:latin typeface="Cambria Math"/>
                        </a:rPr>
                        <m:t>,</m:t>
                      </m:r>
                      <m:sSub>
                        <m:sSubPr>
                          <m:ctrlPr>
                            <a:rPr lang="en-US" sz="2400" i="1">
                              <a:latin typeface="Cambria Math"/>
                            </a:rPr>
                          </m:ctrlPr>
                        </m:sSubPr>
                        <m:e>
                          <m:acc>
                            <m:accPr>
                              <m:chr m:val="̂"/>
                              <m:ctrlPr>
                                <a:rPr lang="en-US" sz="2400" i="1">
                                  <a:latin typeface="Cambria Math"/>
                                </a:rPr>
                              </m:ctrlPr>
                            </m:accPr>
                            <m:e>
                              <m:r>
                                <a:rPr lang="en-US" sz="2400" i="1">
                                  <a:latin typeface="Cambria Math"/>
                                </a:rPr>
                                <m:t>𝑣</m:t>
                              </m:r>
                            </m:e>
                          </m:acc>
                        </m:e>
                        <m:sub>
                          <m:r>
                            <a:rPr lang="en-US" sz="2400" i="1">
                              <a:latin typeface="Cambria Math"/>
                            </a:rPr>
                            <m:t>𝐵</m:t>
                          </m:r>
                        </m:sub>
                      </m:sSub>
                      <m:r>
                        <a:rPr lang="en-US" sz="2400" b="0" i="1" smtClean="0">
                          <a:latin typeface="Cambria Math"/>
                        </a:rPr>
                        <m:t>)</m:t>
                      </m:r>
                    </m:oMath>
                  </a14:m>
                  <a:r>
                    <a:rPr lang="en-US" sz="2400" dirty="0" smtClean="0"/>
                    <a:t>	               </a:t>
                  </a:r>
                  <a:r>
                    <a:rPr lang="en-US" sz="2400" dirty="0" err="1" smtClean="0"/>
                    <a:t>Pr</a:t>
                  </a:r>
                  <a:r>
                    <a:rPr lang="en-US" sz="2400" dirty="0"/>
                    <a:t>[</a:t>
                  </a:r>
                  <a14:m>
                    <m:oMath xmlns:m="http://schemas.openxmlformats.org/officeDocument/2006/math">
                      <m:sSub>
                        <m:sSubPr>
                          <m:ctrlPr>
                            <a:rPr lang="en-US" sz="2400" i="1">
                              <a:latin typeface="Cambria Math"/>
                            </a:rPr>
                          </m:ctrlPr>
                        </m:sSubPr>
                        <m:e>
                          <m:r>
                            <a:rPr lang="en-US" sz="2400" i="1">
                              <a:latin typeface="Cambria Math"/>
                            </a:rPr>
                            <m:t>𝑛</m:t>
                          </m:r>
                        </m:e>
                        <m:sub>
                          <m:r>
                            <a:rPr lang="en-US" sz="2400" i="1">
                              <a:latin typeface="Cambria Math"/>
                            </a:rPr>
                            <m:t>𝐴</m:t>
                          </m:r>
                        </m:sub>
                      </m:sSub>
                      <m:r>
                        <a:rPr lang="en-US" sz="2400" i="1">
                          <a:latin typeface="Cambria Math"/>
                        </a:rPr>
                        <m:t>,</m:t>
                      </m:r>
                      <m:sSub>
                        <m:sSubPr>
                          <m:ctrlPr>
                            <a:rPr lang="en-US" sz="2400" i="1">
                              <a:latin typeface="Cambria Math"/>
                            </a:rPr>
                          </m:ctrlPr>
                        </m:sSubPr>
                        <m:e>
                          <m:r>
                            <a:rPr lang="en-US" sz="2400" i="1">
                              <a:latin typeface="Cambria Math"/>
                            </a:rPr>
                            <m:t>𝑛</m:t>
                          </m:r>
                        </m:e>
                        <m:sub>
                          <m:r>
                            <a:rPr lang="en-US" sz="2400" i="1">
                              <a:latin typeface="Cambria Math"/>
                            </a:rPr>
                            <m:t>𝐵</m:t>
                          </m:r>
                        </m:sub>
                      </m:sSub>
                      <m:r>
                        <a:rPr lang="en-US" sz="2400" b="0" i="1" smtClean="0">
                          <a:latin typeface="Cambria Math"/>
                        </a:rPr>
                        <m:t>  |  </m:t>
                      </m:r>
                      <m:sSub>
                        <m:sSubPr>
                          <m:ctrlPr>
                            <a:rPr lang="en-US" sz="2400" b="0" i="1" smtClean="0">
                              <a:latin typeface="Cambria Math"/>
                            </a:rPr>
                          </m:ctrlPr>
                        </m:sSubPr>
                        <m:e>
                          <m:acc>
                            <m:accPr>
                              <m:chr m:val="̂"/>
                              <m:ctrlPr>
                                <a:rPr lang="en-US" sz="2400" b="0" i="1" smtClean="0">
                                  <a:latin typeface="Cambria Math"/>
                                </a:rPr>
                              </m:ctrlPr>
                            </m:accPr>
                            <m:e>
                              <m:r>
                                <a:rPr lang="en-US" sz="2400" b="0" i="1" smtClean="0">
                                  <a:latin typeface="Cambria Math"/>
                                </a:rPr>
                                <m:t>𝑣</m:t>
                              </m:r>
                            </m:e>
                          </m:acc>
                        </m:e>
                        <m:sub>
                          <m:r>
                            <a:rPr lang="en-US" sz="2400" b="0" i="1" smtClean="0">
                              <a:latin typeface="Cambria Math"/>
                            </a:rPr>
                            <m:t>𝐴</m:t>
                          </m:r>
                        </m:sub>
                      </m:sSub>
                      <m:r>
                        <a:rPr lang="en-US" sz="2400" b="0" i="1" smtClean="0">
                          <a:latin typeface="Cambria Math"/>
                        </a:rPr>
                        <m:t>,</m:t>
                      </m:r>
                      <m:sSub>
                        <m:sSubPr>
                          <m:ctrlPr>
                            <a:rPr lang="en-US" sz="2400" i="1">
                              <a:latin typeface="Cambria Math"/>
                            </a:rPr>
                          </m:ctrlPr>
                        </m:sSubPr>
                        <m:e>
                          <m:acc>
                            <m:accPr>
                              <m:chr m:val="̂"/>
                              <m:ctrlPr>
                                <a:rPr lang="en-US" sz="2400" i="1">
                                  <a:latin typeface="Cambria Math"/>
                                </a:rPr>
                              </m:ctrlPr>
                            </m:accPr>
                            <m:e>
                              <m:r>
                                <a:rPr lang="en-US" sz="2400" i="1">
                                  <a:latin typeface="Cambria Math"/>
                                </a:rPr>
                                <m:t>𝑣</m:t>
                              </m:r>
                            </m:e>
                          </m:acc>
                        </m:e>
                        <m:sub>
                          <m:r>
                            <a:rPr lang="en-US" sz="2400" b="0" i="1" smtClean="0">
                              <a:latin typeface="Cambria Math"/>
                            </a:rPr>
                            <m:t>𝐵</m:t>
                          </m:r>
                        </m:sub>
                      </m:sSub>
                      <m:r>
                        <a:rPr lang="en-US" sz="2400" i="1">
                          <a:latin typeface="Cambria Math"/>
                        </a:rPr>
                        <m:t>]</m:t>
                      </m:r>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09600" y="3194994"/>
                  <a:ext cx="8229600" cy="461665"/>
                </a:xfrm>
                <a:prstGeom prst="rect">
                  <a:avLst/>
                </a:prstGeom>
                <a:blipFill rotWithShape="1">
                  <a:blip r:embed="rId4" cstate="print"/>
                  <a:stretch>
                    <a:fillRect l="-1111" t="-10526" r="-444" b="-28947"/>
                  </a:stretch>
                </a:blipFill>
              </p:spPr>
              <p:txBody>
                <a:bodyPr/>
                <a:lstStyle/>
                <a:p>
                  <a:r>
                    <a:rPr lang="en-US">
                      <a:noFill/>
                    </a:rPr>
                    <a:t> </a:t>
                  </a:r>
                </a:p>
              </p:txBody>
            </p:sp>
          </mc:Fallback>
        </mc:AlternateContent>
        <p:sp>
          <p:nvSpPr>
            <p:cNvPr id="7" name="TextBox 6"/>
            <p:cNvSpPr txBox="1"/>
            <p:nvPr/>
          </p:nvSpPr>
          <p:spPr>
            <a:xfrm>
              <a:off x="838200" y="2747974"/>
              <a:ext cx="8001000" cy="523220"/>
            </a:xfrm>
            <a:prstGeom prst="rect">
              <a:avLst/>
            </a:prstGeom>
            <a:noFill/>
          </p:spPr>
          <p:txBody>
            <a:bodyPr wrap="square" rtlCol="0">
              <a:spAutoFit/>
            </a:bodyPr>
            <a:lstStyle/>
            <a:p>
              <a:r>
                <a:rPr lang="en-US" sz="2800" b="1" dirty="0" smtClean="0"/>
                <a:t>Prior			  Evidence		   Posterior</a:t>
              </a:r>
              <a:endParaRPr lang="en-US" sz="2800" b="1" dirty="0"/>
            </a:p>
          </p:txBody>
        </p:sp>
        <p:sp>
          <p:nvSpPr>
            <p:cNvPr id="8" name="Oval 7"/>
            <p:cNvSpPr/>
            <p:nvPr/>
          </p:nvSpPr>
          <p:spPr>
            <a:xfrm>
              <a:off x="457200" y="2747974"/>
              <a:ext cx="1752600" cy="1138226"/>
            </a:xfrm>
            <a:prstGeom prst="ellipse">
              <a:avLst/>
            </a:prstGeom>
            <a:noFill/>
            <a:ln w="38100">
              <a:solidFill>
                <a:srgbClr val="00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286000" y="3194994"/>
              <a:ext cx="1066800" cy="230832"/>
            </a:xfrm>
            <a:prstGeom prst="rightArrow">
              <a:avLst/>
            </a:prstGeom>
            <a:solidFill>
              <a:srgbClr val="008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2702080"/>
              <a:ext cx="1905000" cy="11860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2743200"/>
              <a:ext cx="2819400" cy="1144904"/>
            </a:xfrm>
            <a:prstGeom prst="ellipse">
              <a:avLst/>
            </a:prstGeom>
            <a:noFill/>
            <a:ln w="38100">
              <a:solidFill>
                <a:srgbClr val="371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562600" y="3200400"/>
              <a:ext cx="381000" cy="225426"/>
            </a:xfrm>
            <a:prstGeom prst="rightArrow">
              <a:avLst/>
            </a:prstGeom>
            <a:solidFill>
              <a:srgbClr val="371ECC"/>
            </a:solidFill>
            <a:ln>
              <a:solidFill>
                <a:srgbClr val="371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577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6743700" y="2045494"/>
            <a:ext cx="2628900" cy="2450306"/>
            <a:chOff x="6743700" y="2187714"/>
            <a:chExt cx="2628900" cy="2450306"/>
          </a:xfrm>
        </p:grpSpPr>
        <p:grpSp>
          <p:nvGrpSpPr>
            <p:cNvPr id="32" name="Group 31"/>
            <p:cNvGrpSpPr/>
            <p:nvPr/>
          </p:nvGrpSpPr>
          <p:grpSpPr>
            <a:xfrm>
              <a:off x="6858000" y="2187714"/>
              <a:ext cx="1905000" cy="1948610"/>
              <a:chOff x="6858000" y="2187714"/>
              <a:chExt cx="1905000" cy="1948610"/>
            </a:xfrm>
          </p:grpSpPr>
          <p:sp>
            <p:nvSpPr>
              <p:cNvPr id="20" name="Rounded Rectangle 19"/>
              <p:cNvSpPr/>
              <p:nvPr/>
            </p:nvSpPr>
            <p:spPr>
              <a:xfrm>
                <a:off x="6858000" y="2187714"/>
                <a:ext cx="1905000" cy="707886"/>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696200" y="2895600"/>
                <a:ext cx="304800" cy="381000"/>
              </a:xfrm>
              <a:prstGeom prst="down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7315200" y="3276600"/>
                    <a:ext cx="1066800" cy="859724"/>
                  </a:xfrm>
                  <a:prstGeom prst="ellipse">
                    <a:avLst/>
                  </a:prstGeom>
                  <a:solidFill>
                    <a:schemeClr val="accent6">
                      <a:lumMod val="20000"/>
                      <a:lumOff val="80000"/>
                    </a:schemeClr>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b="1" i="1" smtClean="0">
                                  <a:latin typeface="Cambria Math"/>
                                </a:rPr>
                              </m:ctrlPr>
                            </m:accPr>
                            <m:e>
                              <m:r>
                                <a:rPr lang="en-US" sz="3200" b="1" i="1" smtClean="0">
                                  <a:latin typeface="Cambria Math"/>
                                </a:rPr>
                                <m:t>𝜷</m:t>
                              </m:r>
                            </m:e>
                          </m:acc>
                        </m:oMath>
                      </m:oMathPara>
                    </a14:m>
                    <a:endParaRPr lang="en-US" sz="32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7315200" y="3276600"/>
                    <a:ext cx="1066800" cy="859724"/>
                  </a:xfrm>
                  <a:prstGeom prst="ellipse">
                    <a:avLst/>
                  </a:prstGeom>
                  <a:blipFill rotWithShape="1">
                    <a:blip r:embed="rId3" cstate="print"/>
                    <a:stretch>
                      <a:fillRect/>
                    </a:stretch>
                  </a:blipFill>
                  <a:ln>
                    <a:solidFill>
                      <a:schemeClr val="tx1"/>
                    </a:solidFill>
                  </a:ln>
                </p:spPr>
                <p:txBody>
                  <a:bodyPr/>
                  <a:lstStyle/>
                  <a:p>
                    <a:r>
                      <a:rPr lang="en-US">
                        <a:noFill/>
                      </a:rPr>
                      <a:t> </a:t>
                    </a:r>
                  </a:p>
                </p:txBody>
              </p:sp>
            </mc:Fallback>
          </mc:AlternateContent>
        </p:grpSp>
        <p:sp>
          <p:nvSpPr>
            <p:cNvPr id="23" name="TextBox 22"/>
            <p:cNvSpPr txBox="1"/>
            <p:nvPr/>
          </p:nvSpPr>
          <p:spPr>
            <a:xfrm>
              <a:off x="6743700" y="4114800"/>
              <a:ext cx="2628900" cy="523220"/>
            </a:xfrm>
            <a:prstGeom prst="rect">
              <a:avLst/>
            </a:prstGeom>
            <a:noFill/>
          </p:spPr>
          <p:txBody>
            <a:bodyPr wrap="square" rtlCol="0">
              <a:spAutoFit/>
            </a:bodyPr>
            <a:lstStyle/>
            <a:p>
              <a:r>
                <a:rPr lang="en-US" sz="2800" dirty="0" smtClean="0"/>
                <a:t>“test statistic”</a:t>
              </a:r>
              <a:endParaRPr lang="en-US" sz="2800" dirty="0"/>
            </a:p>
          </p:txBody>
        </p:sp>
      </p:grpSp>
      <p:sp>
        <p:nvSpPr>
          <p:cNvPr id="2" name="Title 1"/>
          <p:cNvSpPr>
            <a:spLocks noGrp="1"/>
          </p:cNvSpPr>
          <p:nvPr>
            <p:ph type="title"/>
          </p:nvPr>
        </p:nvSpPr>
        <p:spPr/>
        <p:txBody>
          <a:bodyPr/>
          <a:lstStyle/>
          <a:p>
            <a:r>
              <a:rPr lang="en-US" dirty="0" smtClean="0"/>
              <a:t>Statistical hypothesis testing</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21</a:t>
            </a:fld>
            <a:endParaRPr lang="en-US"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6546476" y="1551937"/>
                <a:ext cx="2514600" cy="131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Cambria Math"/>
                  </a:rPr>
                  <a:t>Observed</a:t>
                </a:r>
              </a:p>
              <a:p>
                <a:pPr marL="0" indent="0" algn="ctr">
                  <a:buFont typeface="Arial" pitchFamily="34" charset="0"/>
                  <a:buNone/>
                </a:pPr>
                <a14:m>
                  <m:oMathPara xmlns:m="http://schemas.openxmlformats.org/officeDocument/2006/math">
                    <m:oMathParaPr>
                      <m:jc m:val="center"/>
                    </m:oMathParaPr>
                    <m:oMath xmlns:m="http://schemas.openxmlformats.org/officeDocument/2006/math">
                      <m:sSub>
                        <m:sSubPr>
                          <m:ctrlPr>
                            <a:rPr lang="en-US" b="1" i="1" dirty="0" smtClean="0">
                              <a:latin typeface="Cambria Math"/>
                            </a:rPr>
                          </m:ctrlPr>
                        </m:sSubPr>
                        <m:e>
                          <m:acc>
                            <m:accPr>
                              <m:chr m:val="̂"/>
                              <m:ctrlPr>
                                <a:rPr lang="en-US" b="1" i="1" smtClean="0">
                                  <a:latin typeface="Cambria Math"/>
                                </a:rPr>
                              </m:ctrlPr>
                            </m:accPr>
                            <m:e>
                              <m:r>
                                <a:rPr lang="en-US" b="1" i="1" smtClean="0">
                                  <a:latin typeface="Cambria Math"/>
                                </a:rPr>
                                <m:t>𝒗</m:t>
                              </m:r>
                            </m:e>
                          </m:acc>
                        </m:e>
                        <m:sub>
                          <m:r>
                            <a:rPr lang="en-US" b="1" i="1" dirty="0" smtClean="0">
                              <a:latin typeface="Cambria Math"/>
                            </a:rPr>
                            <m:t>𝑨</m:t>
                          </m:r>
                        </m:sub>
                      </m:sSub>
                      <m:r>
                        <a:rPr lang="en-US" b="1" i="1" dirty="0" smtClean="0">
                          <a:latin typeface="Cambria Math"/>
                        </a:rPr>
                        <m:t>&gt;</m:t>
                      </m:r>
                      <m:sSub>
                        <m:sSubPr>
                          <m:ctrlPr>
                            <a:rPr lang="en-US" b="1" i="1" dirty="0">
                              <a:latin typeface="Cambria Math"/>
                            </a:rPr>
                          </m:ctrlPr>
                        </m:sSubPr>
                        <m:e>
                          <m:acc>
                            <m:accPr>
                              <m:chr m:val="̂"/>
                              <m:ctrlPr>
                                <a:rPr lang="en-US" b="1" i="1">
                                  <a:latin typeface="Cambria Math"/>
                                </a:rPr>
                              </m:ctrlPr>
                            </m:accPr>
                            <m:e>
                              <m:r>
                                <a:rPr lang="en-US" b="1" i="1">
                                  <a:latin typeface="Cambria Math"/>
                                </a:rPr>
                                <m:t>𝒗</m:t>
                              </m:r>
                            </m:e>
                          </m:acc>
                        </m:e>
                        <m:sub>
                          <m:r>
                            <a:rPr lang="en-US" b="1" i="1" smtClean="0">
                              <a:latin typeface="Cambria Math"/>
                            </a:rPr>
                            <m:t>𝑩</m:t>
                          </m:r>
                        </m:sub>
                      </m:sSub>
                    </m:oMath>
                  </m:oMathPara>
                </a14:m>
                <a:endParaRPr lang="en-US" b="1" dirty="0" smtClean="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6546476" y="1551937"/>
                <a:ext cx="2514600" cy="1311259"/>
              </a:xfrm>
              <a:prstGeom prst="rect">
                <a:avLst/>
              </a:prstGeom>
              <a:blipFill rotWithShape="1">
                <a:blip r:embed="rId4" cstate="print"/>
                <a:stretch>
                  <a:fillRect t="-6047"/>
                </a:stretch>
              </a:blipFill>
            </p:spPr>
            <p:txBody>
              <a:bodyPr/>
              <a:lstStyle/>
              <a:p>
                <a:r>
                  <a:rPr lang="en-US">
                    <a:noFill/>
                  </a:rPr>
                  <a:t> </a:t>
                </a:r>
              </a:p>
            </p:txBody>
          </p:sp>
        </mc:Fallback>
      </mc:AlternateContent>
      <p:grpSp>
        <p:nvGrpSpPr>
          <p:cNvPr id="17" name="Group 16"/>
          <p:cNvGrpSpPr/>
          <p:nvPr/>
        </p:nvGrpSpPr>
        <p:grpSpPr>
          <a:xfrm>
            <a:off x="2552700" y="2782512"/>
            <a:ext cx="4076700" cy="707886"/>
            <a:chOff x="2171700" y="1794103"/>
            <a:chExt cx="4076700" cy="707886"/>
          </a:xfrm>
        </p:grpSpPr>
        <p:sp>
          <p:nvSpPr>
            <p:cNvPr id="10" name="Right Arrow 9"/>
            <p:cNvSpPr/>
            <p:nvPr/>
          </p:nvSpPr>
          <p:spPr>
            <a:xfrm>
              <a:off x="2171700" y="2044789"/>
              <a:ext cx="777688" cy="291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372100" y="2044789"/>
              <a:ext cx="8763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088340" y="1794103"/>
              <a:ext cx="2093260" cy="707886"/>
              <a:chOff x="5638800" y="3276600"/>
              <a:chExt cx="2093260" cy="707886"/>
            </a:xfrm>
          </p:grpSpPr>
          <mc:AlternateContent xmlns:mc="http://schemas.openxmlformats.org/markup-compatibility/2006" xmlns:a14="http://schemas.microsoft.com/office/drawing/2010/main">
            <mc:Choice Requires="a14">
              <p:sp>
                <p:nvSpPr>
                  <p:cNvPr id="15" name="TextBox 14"/>
                  <p:cNvSpPr txBox="1"/>
                  <p:nvPr/>
                </p:nvSpPr>
                <p:spPr>
                  <a:xfrm>
                    <a:off x="5638800" y="3276600"/>
                    <a:ext cx="2093260" cy="707886"/>
                  </a:xfrm>
                  <a:prstGeom prst="rect">
                    <a:avLst/>
                  </a:prstGeom>
                  <a:noFill/>
                  <a:ln w="38100">
                    <a:solidFill>
                      <a:srgbClr val="FF0000"/>
                    </a:solidFill>
                  </a:ln>
                </p:spPr>
                <p:txBody>
                  <a:bodyPr wrap="square" rtlCol="0">
                    <a:spAutoFit/>
                  </a:bodyPr>
                  <a:lstStyle/>
                  <a:p>
                    <a:r>
                      <a:rPr lang="en-US" sz="4000" b="1" dirty="0" smtClean="0"/>
                      <a:t> </a:t>
                    </a:r>
                    <a14:m>
                      <m:oMath xmlns:m="http://schemas.openxmlformats.org/officeDocument/2006/math">
                        <m:sSub>
                          <m:sSubPr>
                            <m:ctrlPr>
                              <a:rPr lang="en-US" sz="4000" b="1" i="1" smtClean="0">
                                <a:latin typeface="Cambria Math"/>
                              </a:rPr>
                            </m:ctrlPr>
                          </m:sSubPr>
                          <m:e>
                            <m:r>
                              <a:rPr lang="en-US" sz="4000" b="1" i="1" smtClean="0">
                                <a:latin typeface="Cambria Math"/>
                              </a:rPr>
                              <m:t>𝝅</m:t>
                            </m:r>
                          </m:e>
                          <m:sub>
                            <m:r>
                              <a:rPr lang="en-US" sz="4000" b="1" i="1" smtClean="0">
                                <a:latin typeface="Cambria Math"/>
                              </a:rPr>
                              <m:t>𝑴</m:t>
                            </m:r>
                          </m:sub>
                        </m:sSub>
                      </m:oMath>
                    </a14:m>
                    <a:endParaRPr lang="en-US" sz="40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5638800" y="3276600"/>
                    <a:ext cx="2093260" cy="707886"/>
                  </a:xfrm>
                  <a:prstGeom prst="rect">
                    <a:avLst/>
                  </a:prstGeom>
                  <a:blipFill rotWithShape="1">
                    <a:blip r:embed="rId5" cstate="print"/>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6" name="Chart 15" descr="# of votes" title="# of votes"/>
                  <p:cNvGraphicFramePr/>
                  <p:nvPr>
                    <p:extLst>
                      <p:ext uri="{D42A27DB-BD31-4B8C-83A1-F6EECF244321}">
                        <p14:modId xmlns:p14="http://schemas.microsoft.com/office/powerpoint/2010/main" val="4163422030"/>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6"/>
                  </a:graphicData>
                </a:graphic>
              </p:graphicFrame>
            </mc:Choice>
            <mc:Fallback xmlns="">
              <p:graphicFrame>
                <p:nvGraphicFramePr>
                  <p:cNvPr id="16" name="Chart 15" descr="# of votes"/>
                  <p:cNvGraphicFramePr/>
                  <p:nvPr>
                    <p:extLst>
                      <p:ext uri="{D42A27DB-BD31-4B8C-83A1-F6EECF244321}">
                        <p14:modId xmlns:p14="http://schemas.microsoft.com/office/powerpoint/2010/main" xmlns="" xmlns:a14="http://schemas.microsoft.com/office/drawing/2010/main" val="4163422030"/>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7"/>
                  </a:graphicData>
                </a:graphic>
              </p:graphicFrame>
            </mc:Fallback>
          </mc:AlternateContent>
        </p:grpSp>
      </p:grpSp>
      <mc:AlternateContent xmlns:mc="http://schemas.openxmlformats.org/markup-compatibility/2006" xmlns:a14="http://schemas.microsoft.com/office/drawing/2010/main">
        <mc:Choice Requires="a14">
          <p:sp>
            <p:nvSpPr>
              <p:cNvPr id="19" name="Content Placeholder 2"/>
              <p:cNvSpPr txBox="1">
                <a:spLocks/>
              </p:cNvSpPr>
              <p:nvPr/>
            </p:nvSpPr>
            <p:spPr>
              <a:xfrm>
                <a:off x="114300" y="2373788"/>
                <a:ext cx="2835088" cy="1446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Cambria Math"/>
                  </a:rPr>
                  <a:t>Conclusion</a:t>
                </a:r>
              </a:p>
              <a:p>
                <a:pPr marL="0" indent="0">
                  <a:buNone/>
                </a:pPr>
                <a14:m>
                  <m:oMathPara xmlns:m="http://schemas.openxmlformats.org/officeDocument/2006/math">
                    <m:oMathParaPr>
                      <m:jc m:val="center"/>
                    </m:oMathParaPr>
                    <m:oMath xmlns:m="http://schemas.openxmlformats.org/officeDocument/2006/math">
                      <m:sSub>
                        <m:sSubPr>
                          <m:ctrlPr>
                            <a:rPr lang="en-US" b="1" i="1">
                              <a:latin typeface="Cambria Math"/>
                            </a:rPr>
                          </m:ctrlPr>
                        </m:sSubPr>
                        <m:e>
                          <m:r>
                            <a:rPr lang="en-US" b="1" i="1">
                              <a:latin typeface="Cambria Math"/>
                            </a:rPr>
                            <m:t>𝒏</m:t>
                          </m:r>
                        </m:e>
                        <m:sub>
                          <m:r>
                            <a:rPr lang="en-US" b="1" i="1">
                              <a:latin typeface="Cambria Math"/>
                            </a:rPr>
                            <m:t>𝑨</m:t>
                          </m:r>
                        </m:sub>
                      </m:sSub>
                      <m:r>
                        <a:rPr lang="en-US" b="1" i="1">
                          <a:latin typeface="Cambria Math"/>
                        </a:rPr>
                        <m:t>&gt;</m:t>
                      </m:r>
                      <m:sSub>
                        <m:sSubPr>
                          <m:ctrlPr>
                            <a:rPr lang="en-US" b="1" i="1">
                              <a:latin typeface="Cambria Math"/>
                            </a:rPr>
                          </m:ctrlPr>
                        </m:sSubPr>
                        <m:e>
                          <m:r>
                            <a:rPr lang="en-US" b="1" i="1">
                              <a:latin typeface="Cambria Math"/>
                            </a:rPr>
                            <m:t>𝒏</m:t>
                          </m:r>
                        </m:e>
                        <m:sub>
                          <m:r>
                            <a:rPr lang="en-US" b="1" i="1">
                              <a:latin typeface="Cambria Math"/>
                            </a:rPr>
                            <m:t>𝑩</m:t>
                          </m:r>
                        </m:sub>
                      </m:sSub>
                    </m:oMath>
                  </m:oMathPara>
                </a14:m>
                <a:endParaRPr lang="en-US" dirty="0"/>
              </a:p>
              <a:p>
                <a:pPr marL="0" indent="0">
                  <a:buFont typeface="Arial" pitchFamily="34" charset="0"/>
                  <a:buNone/>
                </a:pPr>
                <a:endParaRPr lang="en-US" b="1" dirty="0" smtClean="0"/>
              </a:p>
            </p:txBody>
          </p:sp>
        </mc:Choice>
        <mc:Fallback xmlns="">
          <p:sp>
            <p:nvSpPr>
              <p:cNvPr id="19" name="Content Placeholder 2"/>
              <p:cNvSpPr txBox="1">
                <a:spLocks noRot="1" noChangeAspect="1" noMove="1" noResize="1" noEditPoints="1" noAdjustHandles="1" noChangeArrowheads="1" noChangeShapeType="1" noTextEdit="1"/>
              </p:cNvSpPr>
              <p:nvPr/>
            </p:nvSpPr>
            <p:spPr>
              <a:xfrm>
                <a:off x="114300" y="2373788"/>
                <a:ext cx="2835088" cy="1446392"/>
              </a:xfrm>
              <a:prstGeom prst="rect">
                <a:avLst/>
              </a:prstGeom>
              <a:blipFill rotWithShape="1">
                <a:blip r:embed="rId8" cstate="print"/>
                <a:stretch>
                  <a:fillRect t="-5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ontent Placeholder 2"/>
              <p:cNvSpPr txBox="1">
                <a:spLocks/>
              </p:cNvSpPr>
              <p:nvPr/>
            </p:nvSpPr>
            <p:spPr>
              <a:xfrm>
                <a:off x="6477000" y="5013741"/>
                <a:ext cx="2514600" cy="8536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Pr[</a:t>
                </a:r>
                <a14:m>
                  <m:oMath xmlns:m="http://schemas.openxmlformats.org/officeDocument/2006/math">
                    <m:r>
                      <a:rPr lang="en-US" b="1" i="1" smtClean="0">
                        <a:latin typeface="Cambria Math"/>
                      </a:rPr>
                      <m:t>𝜷</m:t>
                    </m:r>
                    <m:r>
                      <a:rPr lang="en-US" b="1" i="1" smtClean="0">
                        <a:latin typeface="Cambria Math"/>
                      </a:rPr>
                      <m:t>≥</m:t>
                    </m:r>
                    <m:acc>
                      <m:accPr>
                        <m:chr m:val="̂"/>
                        <m:ctrlPr>
                          <a:rPr lang="en-US" b="1" i="1" smtClean="0">
                            <a:latin typeface="Cambria Math"/>
                          </a:rPr>
                        </m:ctrlPr>
                      </m:accPr>
                      <m:e>
                        <m:r>
                          <a:rPr lang="en-US" b="1" i="1" smtClean="0">
                            <a:latin typeface="Cambria Math"/>
                          </a:rPr>
                          <m:t>𝜷</m:t>
                        </m:r>
                      </m:e>
                    </m:acc>
                  </m:oMath>
                </a14:m>
                <a:r>
                  <a:rPr lang="en-US" b="1" dirty="0" smtClean="0"/>
                  <a:t>]</a:t>
                </a: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477000" y="5013741"/>
                <a:ext cx="2514600" cy="853659"/>
              </a:xfrm>
              <a:prstGeom prst="rect">
                <a:avLst/>
              </a:prstGeom>
              <a:blipFill rotWithShape="1">
                <a:blip r:embed="rId9"/>
                <a:stretch>
                  <a:fillRect t="-5674"/>
                </a:stretch>
              </a:blipFill>
            </p:spPr>
            <p:txBody>
              <a:bodyPr/>
              <a:lstStyle/>
              <a:p>
                <a:r>
                  <a:rPr lang="en-US">
                    <a:noFill/>
                  </a:rPr>
                  <a:t> </a:t>
                </a:r>
              </a:p>
            </p:txBody>
          </p:sp>
        </mc:Fallback>
      </mc:AlternateContent>
      <p:grpSp>
        <p:nvGrpSpPr>
          <p:cNvPr id="25" name="Group 24"/>
          <p:cNvGrpSpPr/>
          <p:nvPr/>
        </p:nvGrpSpPr>
        <p:grpSpPr>
          <a:xfrm>
            <a:off x="2539253" y="4930914"/>
            <a:ext cx="4076700" cy="707886"/>
            <a:chOff x="2171700" y="1794103"/>
            <a:chExt cx="4076700" cy="707886"/>
          </a:xfrm>
        </p:grpSpPr>
        <p:sp>
          <p:nvSpPr>
            <p:cNvPr id="26" name="Right Arrow 25"/>
            <p:cNvSpPr/>
            <p:nvPr/>
          </p:nvSpPr>
          <p:spPr>
            <a:xfrm>
              <a:off x="2171700" y="2044789"/>
              <a:ext cx="777688" cy="291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5372100" y="2044789"/>
              <a:ext cx="8763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3088340" y="1794103"/>
              <a:ext cx="2093260" cy="707886"/>
              <a:chOff x="5638800" y="3276600"/>
              <a:chExt cx="2093260" cy="707886"/>
            </a:xfrm>
          </p:grpSpPr>
          <mc:AlternateContent xmlns:mc="http://schemas.openxmlformats.org/markup-compatibility/2006" xmlns:a14="http://schemas.microsoft.com/office/drawing/2010/main">
            <mc:Choice Requires="a14">
              <p:sp>
                <p:nvSpPr>
                  <p:cNvPr id="29" name="TextBox 28"/>
                  <p:cNvSpPr txBox="1"/>
                  <p:nvPr/>
                </p:nvSpPr>
                <p:spPr>
                  <a:xfrm>
                    <a:off x="5638800" y="3276600"/>
                    <a:ext cx="2093260" cy="707886"/>
                  </a:xfrm>
                  <a:prstGeom prst="rect">
                    <a:avLst/>
                  </a:prstGeom>
                  <a:noFill/>
                  <a:ln w="38100">
                    <a:solidFill>
                      <a:srgbClr val="FF0000"/>
                    </a:solidFill>
                  </a:ln>
                </p:spPr>
                <p:txBody>
                  <a:bodyPr wrap="square" rtlCol="0">
                    <a:spAutoFit/>
                  </a:bodyPr>
                  <a:lstStyle/>
                  <a:p>
                    <a:r>
                      <a:rPr lang="en-US" sz="4000" b="1" dirty="0" smtClean="0"/>
                      <a:t> </a:t>
                    </a:r>
                    <a14:m>
                      <m:oMath xmlns:m="http://schemas.openxmlformats.org/officeDocument/2006/math">
                        <m:sSub>
                          <m:sSubPr>
                            <m:ctrlPr>
                              <a:rPr lang="en-US" sz="4000" b="1" i="1" smtClean="0">
                                <a:latin typeface="Cambria Math"/>
                              </a:rPr>
                            </m:ctrlPr>
                          </m:sSubPr>
                          <m:e>
                            <m:r>
                              <a:rPr lang="en-US" sz="4000" b="1" i="1" smtClean="0">
                                <a:latin typeface="Cambria Math"/>
                              </a:rPr>
                              <m:t>𝝅</m:t>
                            </m:r>
                          </m:e>
                          <m:sub>
                            <m:r>
                              <a:rPr lang="en-US" sz="4000" b="1" i="1" smtClean="0">
                                <a:latin typeface="Cambria Math"/>
                              </a:rPr>
                              <m:t>𝑴</m:t>
                            </m:r>
                          </m:sub>
                        </m:sSub>
                      </m:oMath>
                    </a14:m>
                    <a:endParaRPr lang="en-US" sz="40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5638800" y="3276600"/>
                    <a:ext cx="2093260" cy="707886"/>
                  </a:xfrm>
                  <a:prstGeom prst="rect">
                    <a:avLst/>
                  </a:prstGeom>
                  <a:blipFill rotWithShape="1">
                    <a:blip r:embed="rId10" cstate="print"/>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0" name="Chart 29" descr="# of votes" title="# of votes"/>
                  <p:cNvGraphicFramePr/>
                  <p:nvPr>
                    <p:extLst>
                      <p:ext uri="{D42A27DB-BD31-4B8C-83A1-F6EECF244321}">
                        <p14:modId xmlns:p14="http://schemas.microsoft.com/office/powerpoint/2010/main" val="1977742674"/>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11"/>
                  </a:graphicData>
                </a:graphic>
              </p:graphicFrame>
            </mc:Choice>
            <mc:Fallback xmlns="">
              <p:graphicFrame>
                <p:nvGraphicFramePr>
                  <p:cNvPr id="30" name="Chart 29" descr="# of votes"/>
                  <p:cNvGraphicFramePr/>
                  <p:nvPr>
                    <p:extLst>
                      <p:ext uri="{D42A27DB-BD31-4B8C-83A1-F6EECF244321}">
                        <p14:modId xmlns:p14="http://schemas.microsoft.com/office/powerpoint/2010/main" xmlns="" xmlns:a14="http://schemas.microsoft.com/office/drawing/2010/main" val="1977742674"/>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12"/>
                  </a:graphicData>
                </a:graphic>
              </p:graphicFrame>
            </mc:Fallback>
          </mc:AlternateContent>
        </p:grpSp>
      </p:grpSp>
      <mc:AlternateContent xmlns:mc="http://schemas.openxmlformats.org/markup-compatibility/2006" xmlns:a14="http://schemas.microsoft.com/office/drawing/2010/main">
        <mc:Choice Requires="a14">
          <p:sp>
            <p:nvSpPr>
              <p:cNvPr id="31" name="Content Placeholder 2"/>
              <p:cNvSpPr txBox="1">
                <a:spLocks/>
              </p:cNvSpPr>
              <p:nvPr/>
            </p:nvSpPr>
            <p:spPr>
              <a:xfrm>
                <a:off x="100853" y="4497208"/>
                <a:ext cx="2835088" cy="1446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Cambria Math"/>
                  </a:rPr>
                  <a:t>Null hypothesis</a:t>
                </a:r>
              </a:p>
              <a:p>
                <a:pPr marL="0" indent="0">
                  <a:buNone/>
                </a:pPr>
                <a14:m>
                  <m:oMathPara xmlns:m="http://schemas.openxmlformats.org/officeDocument/2006/math">
                    <m:oMathParaPr>
                      <m:jc m:val="center"/>
                    </m:oMathParaPr>
                    <m:oMath xmlns:m="http://schemas.openxmlformats.org/officeDocument/2006/math">
                      <m:sSub>
                        <m:sSubPr>
                          <m:ctrlPr>
                            <a:rPr lang="en-US" b="1" i="1">
                              <a:latin typeface="Cambria Math"/>
                            </a:rPr>
                          </m:ctrlPr>
                        </m:sSubPr>
                        <m:e>
                          <m:r>
                            <a:rPr lang="en-US" b="1" i="1">
                              <a:latin typeface="Cambria Math"/>
                            </a:rPr>
                            <m:t>𝒏</m:t>
                          </m:r>
                        </m:e>
                        <m:sub>
                          <m:r>
                            <a:rPr lang="en-US" b="1" i="1">
                              <a:latin typeface="Cambria Math"/>
                            </a:rPr>
                            <m:t>𝑨</m:t>
                          </m:r>
                        </m:sub>
                      </m:sSub>
                      <m:r>
                        <a:rPr lang="en-US" b="1" i="1" smtClean="0">
                          <a:latin typeface="Cambria Math"/>
                        </a:rPr>
                        <m:t>=</m:t>
                      </m:r>
                      <m:sSub>
                        <m:sSubPr>
                          <m:ctrlPr>
                            <a:rPr lang="en-US" b="1" i="1">
                              <a:latin typeface="Cambria Math"/>
                            </a:rPr>
                          </m:ctrlPr>
                        </m:sSubPr>
                        <m:e>
                          <m:r>
                            <a:rPr lang="en-US" b="1" i="1">
                              <a:latin typeface="Cambria Math"/>
                            </a:rPr>
                            <m:t>𝒏</m:t>
                          </m:r>
                        </m:e>
                        <m:sub>
                          <m:r>
                            <a:rPr lang="en-US" b="1" i="1">
                              <a:latin typeface="Cambria Math"/>
                            </a:rPr>
                            <m:t>𝑩</m:t>
                          </m:r>
                        </m:sub>
                      </m:sSub>
                    </m:oMath>
                  </m:oMathPara>
                </a14:m>
                <a:endParaRPr lang="en-US" dirty="0"/>
              </a:p>
              <a:p>
                <a:pPr marL="0" indent="0">
                  <a:buFont typeface="Arial" pitchFamily="34" charset="0"/>
                  <a:buNone/>
                </a:pPr>
                <a:endParaRPr lang="en-US" b="1" dirty="0" smtClean="0"/>
              </a:p>
            </p:txBody>
          </p:sp>
        </mc:Choice>
        <mc:Fallback xmlns="">
          <p:sp>
            <p:nvSpPr>
              <p:cNvPr id="31" name="Content Placeholder 2"/>
              <p:cNvSpPr txBox="1">
                <a:spLocks noRot="1" noChangeAspect="1" noMove="1" noResize="1" noEditPoints="1" noAdjustHandles="1" noChangeArrowheads="1" noChangeShapeType="1" noTextEdit="1"/>
              </p:cNvSpPr>
              <p:nvPr/>
            </p:nvSpPr>
            <p:spPr>
              <a:xfrm>
                <a:off x="100853" y="4497208"/>
                <a:ext cx="2835088" cy="1446392"/>
              </a:xfrm>
              <a:prstGeom prst="rect">
                <a:avLst/>
              </a:prstGeom>
              <a:blipFill rotWithShape="1">
                <a:blip r:embed="rId13" cstate="print"/>
                <a:stretch>
                  <a:fillRect l="-5591" t="-5485" r="-5376"/>
                </a:stretch>
              </a:blipFill>
            </p:spPr>
            <p:txBody>
              <a:bodyPr/>
              <a:lstStyle/>
              <a:p>
                <a:r>
                  <a:rPr lang="en-US">
                    <a:noFill/>
                  </a:rPr>
                  <a:t> </a:t>
                </a:r>
              </a:p>
            </p:txBody>
          </p:sp>
        </mc:Fallback>
      </mc:AlternateContent>
      <p:sp>
        <p:nvSpPr>
          <p:cNvPr id="34" name="TextBox 33"/>
          <p:cNvSpPr txBox="1"/>
          <p:nvPr/>
        </p:nvSpPr>
        <p:spPr>
          <a:xfrm>
            <a:off x="6896100" y="5648980"/>
            <a:ext cx="2628900" cy="523220"/>
          </a:xfrm>
          <a:prstGeom prst="rect">
            <a:avLst/>
          </a:prstGeom>
          <a:noFill/>
        </p:spPr>
        <p:txBody>
          <a:bodyPr wrap="square" rtlCol="0">
            <a:spAutoFit/>
          </a:bodyPr>
          <a:lstStyle/>
          <a:p>
            <a:r>
              <a:rPr lang="en-US" sz="2800" dirty="0" smtClean="0"/>
              <a:t>“p-value”</a:t>
            </a:r>
            <a:endParaRPr lang="en-US" sz="2800" dirty="0"/>
          </a:p>
        </p:txBody>
      </p:sp>
    </p:spTree>
    <p:extLst>
      <p:ext uri="{BB962C8B-B14F-4D97-AF65-F5344CB8AC3E}">
        <p14:creationId xmlns:p14="http://schemas.microsoft.com/office/powerpoint/2010/main" val="25361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7239000" y="2057400"/>
                <a:ext cx="1066800" cy="859724"/>
              </a:xfrm>
              <a:prstGeom prst="ellipse">
                <a:avLst/>
              </a:prstGeom>
              <a:solidFill>
                <a:schemeClr val="accent6">
                  <a:lumMod val="20000"/>
                  <a:lumOff val="80000"/>
                </a:schemeClr>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b="1" i="1" smtClean="0">
                              <a:latin typeface="Cambria Math"/>
                            </a:rPr>
                          </m:ctrlPr>
                        </m:accPr>
                        <m:e>
                          <m:r>
                            <a:rPr lang="en-US" sz="3200" b="1" i="1" smtClean="0">
                              <a:latin typeface="Cambria Math"/>
                            </a:rPr>
                            <m:t>𝜷</m:t>
                          </m:r>
                        </m:e>
                      </m:acc>
                    </m:oMath>
                  </m:oMathPara>
                </a14:m>
                <a:endParaRPr lang="en-US" sz="32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239000" y="2057400"/>
                <a:ext cx="1066800" cy="859724"/>
              </a:xfrm>
              <a:prstGeom prst="ellipse">
                <a:avLst/>
              </a:prstGeom>
              <a:blipFill rotWithShape="1">
                <a:blip r:embed="rId3" cstate="print"/>
                <a:stretch>
                  <a:fillRect/>
                </a:stretch>
              </a:blipFill>
              <a:ln>
                <a:solidFill>
                  <a:schemeClr val="tx1"/>
                </a:solidFill>
              </a:ln>
            </p:spPr>
            <p:txBody>
              <a:bodyPr/>
              <a:lstStyle/>
              <a:p>
                <a:r>
                  <a:rPr lang="en-US">
                    <a:noFill/>
                  </a:rPr>
                  <a:t> </a:t>
                </a:r>
              </a:p>
            </p:txBody>
          </p:sp>
        </mc:Fallback>
      </mc:AlternateContent>
      <p:sp>
        <p:nvSpPr>
          <p:cNvPr id="12" name="Title 1"/>
          <p:cNvSpPr>
            <a:spLocks noGrp="1"/>
          </p:cNvSpPr>
          <p:nvPr>
            <p:ph type="title"/>
          </p:nvPr>
        </p:nvSpPr>
        <p:spPr>
          <a:xfrm>
            <a:off x="457200" y="274638"/>
            <a:ext cx="8229600" cy="1143000"/>
          </a:xfrm>
        </p:spPr>
        <p:txBody>
          <a:bodyPr/>
          <a:lstStyle/>
          <a:p>
            <a:r>
              <a:rPr lang="en-US" dirty="0" smtClean="0"/>
              <a:t>Statistical hypothesis testing</a:t>
            </a:r>
            <a:endParaRPr lang="en-US" dirty="0"/>
          </a:p>
        </p:txBody>
      </p:sp>
      <p:sp>
        <p:nvSpPr>
          <p:cNvPr id="13" name="Date Placeholder 3"/>
          <p:cNvSpPr>
            <a:spLocks noGrp="1"/>
          </p:cNvSpPr>
          <p:nvPr>
            <p:ph type="dt" sz="half" idx="10"/>
          </p:nvPr>
        </p:nvSpPr>
        <p:spPr>
          <a:xfrm>
            <a:off x="457200" y="6356350"/>
            <a:ext cx="2133600" cy="365125"/>
          </a:xfrm>
        </p:spPr>
        <p:txBody>
          <a:bodyPr/>
          <a:lstStyle/>
          <a:p>
            <a:r>
              <a:rPr lang="en-US" smtClean="0"/>
              <a:t>March 2012</a:t>
            </a:r>
            <a:endParaRPr lang="en-US"/>
          </a:p>
        </p:txBody>
      </p:sp>
      <p:sp>
        <p:nvSpPr>
          <p:cNvPr id="14" name="Slide Number Placeholder 4"/>
          <p:cNvSpPr>
            <a:spLocks noGrp="1"/>
          </p:cNvSpPr>
          <p:nvPr>
            <p:ph type="sldNum" sz="quarter" idx="12"/>
          </p:nvPr>
        </p:nvSpPr>
        <p:spPr>
          <a:xfrm>
            <a:off x="6553200" y="6356350"/>
            <a:ext cx="2133600" cy="365125"/>
          </a:xfrm>
        </p:spPr>
        <p:txBody>
          <a:bodyPr/>
          <a:lstStyle/>
          <a:p>
            <a:fld id="{34F729EE-6D5C-4C45-812D-A653C7B618B4}" type="slidenum">
              <a:rPr lang="en-US" smtClean="0"/>
              <a:pPr/>
              <a:t>22</a:t>
            </a:fld>
            <a:endParaRPr lang="en-US" dirty="0"/>
          </a:p>
        </p:txBody>
      </p:sp>
      <p:sp>
        <p:nvSpPr>
          <p:cNvPr id="15" name="Content Placeholder 2"/>
          <p:cNvSpPr txBox="1">
            <a:spLocks/>
          </p:cNvSpPr>
          <p:nvPr/>
        </p:nvSpPr>
        <p:spPr>
          <a:xfrm>
            <a:off x="6553200" y="1524000"/>
            <a:ext cx="2514600" cy="131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Cambria Math"/>
              </a:rPr>
              <a:t>Observed</a:t>
            </a:r>
            <a:endParaRPr lang="en-US" b="1" dirty="0" smtClean="0"/>
          </a:p>
        </p:txBody>
      </p:sp>
      <p:grpSp>
        <p:nvGrpSpPr>
          <p:cNvPr id="16" name="Group 15"/>
          <p:cNvGrpSpPr/>
          <p:nvPr/>
        </p:nvGrpSpPr>
        <p:grpSpPr>
          <a:xfrm>
            <a:off x="2552700" y="2008924"/>
            <a:ext cx="4076700" cy="707886"/>
            <a:chOff x="2171700" y="1794103"/>
            <a:chExt cx="4076700" cy="707886"/>
          </a:xfrm>
        </p:grpSpPr>
        <p:sp>
          <p:nvSpPr>
            <p:cNvPr id="17" name="Right Arrow 16"/>
            <p:cNvSpPr/>
            <p:nvPr/>
          </p:nvSpPr>
          <p:spPr>
            <a:xfrm>
              <a:off x="2171700" y="2044789"/>
              <a:ext cx="777688" cy="291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372100" y="2044789"/>
              <a:ext cx="8763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088340" y="1794103"/>
              <a:ext cx="2093260" cy="707886"/>
              <a:chOff x="5638800" y="3276600"/>
              <a:chExt cx="2093260" cy="707886"/>
            </a:xfrm>
          </p:grpSpPr>
          <mc:AlternateContent xmlns:mc="http://schemas.openxmlformats.org/markup-compatibility/2006" xmlns:a14="http://schemas.microsoft.com/office/drawing/2010/main">
            <mc:Choice Requires="a14">
              <p:sp>
                <p:nvSpPr>
                  <p:cNvPr id="20" name="TextBox 19"/>
                  <p:cNvSpPr txBox="1"/>
                  <p:nvPr/>
                </p:nvSpPr>
                <p:spPr>
                  <a:xfrm>
                    <a:off x="5638800" y="3276600"/>
                    <a:ext cx="2093260" cy="707886"/>
                  </a:xfrm>
                  <a:prstGeom prst="rect">
                    <a:avLst/>
                  </a:prstGeom>
                  <a:noFill/>
                  <a:ln w="38100">
                    <a:solidFill>
                      <a:srgbClr val="FF0000"/>
                    </a:solidFill>
                  </a:ln>
                </p:spPr>
                <p:txBody>
                  <a:bodyPr wrap="square" rtlCol="0">
                    <a:spAutoFit/>
                  </a:bodyPr>
                  <a:lstStyle/>
                  <a:p>
                    <a:r>
                      <a:rPr lang="en-US" sz="4000" b="1" dirty="0" smtClean="0"/>
                      <a:t> </a:t>
                    </a:r>
                    <a14:m>
                      <m:oMath xmlns:m="http://schemas.openxmlformats.org/officeDocument/2006/math">
                        <m:sSub>
                          <m:sSubPr>
                            <m:ctrlPr>
                              <a:rPr lang="en-US" sz="4000" b="1" i="1" smtClean="0">
                                <a:latin typeface="Cambria Math"/>
                              </a:rPr>
                            </m:ctrlPr>
                          </m:sSubPr>
                          <m:e>
                            <m:r>
                              <a:rPr lang="en-US" sz="4000" b="1" i="1" smtClean="0">
                                <a:latin typeface="Cambria Math"/>
                              </a:rPr>
                              <m:t>𝝅</m:t>
                            </m:r>
                          </m:e>
                          <m:sub>
                            <m:r>
                              <a:rPr lang="en-US" sz="4000" b="1" i="1" smtClean="0">
                                <a:latin typeface="Cambria Math"/>
                              </a:rPr>
                              <m:t>𝑴</m:t>
                            </m:r>
                          </m:sub>
                        </m:sSub>
                      </m:oMath>
                    </a14:m>
                    <a:endParaRPr lang="en-US" sz="40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638800" y="3276600"/>
                    <a:ext cx="2093260" cy="707886"/>
                  </a:xfrm>
                  <a:prstGeom prst="rect">
                    <a:avLst/>
                  </a:prstGeom>
                  <a:blipFill rotWithShape="1">
                    <a:blip r:embed="rId4" cstate="print"/>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Chart 20" descr="# of votes" title="# of votes"/>
                  <p:cNvGraphicFramePr/>
                  <p:nvPr>
                    <p:extLst>
                      <p:ext uri="{D42A27DB-BD31-4B8C-83A1-F6EECF244321}">
                        <p14:modId xmlns:p14="http://schemas.microsoft.com/office/powerpoint/2010/main" val="2874734466"/>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21" name="Chart 20" descr="# of votes"/>
                  <p:cNvGraphicFramePr/>
                  <p:nvPr>
                    <p:extLst>
                      <p:ext uri="{D42A27DB-BD31-4B8C-83A1-F6EECF244321}">
                        <p14:modId xmlns:p14="http://schemas.microsoft.com/office/powerpoint/2010/main" xmlns="" xmlns:a14="http://schemas.microsoft.com/office/drawing/2010/main" val="2874734466"/>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6"/>
                  </a:graphicData>
                </a:graphic>
              </p:graphicFrame>
            </mc:Fallback>
          </mc:AlternateContent>
        </p:grpSp>
      </p:grpSp>
      <mc:AlternateContent xmlns:mc="http://schemas.openxmlformats.org/markup-compatibility/2006" xmlns:a14="http://schemas.microsoft.com/office/drawing/2010/main">
        <mc:Choice Requires="a14">
          <p:sp>
            <p:nvSpPr>
              <p:cNvPr id="22" name="Content Placeholder 2"/>
              <p:cNvSpPr txBox="1">
                <a:spLocks/>
              </p:cNvSpPr>
              <p:nvPr/>
            </p:nvSpPr>
            <p:spPr>
              <a:xfrm>
                <a:off x="114300" y="1600200"/>
                <a:ext cx="2835088" cy="1446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Cambria Math"/>
                  </a:rPr>
                  <a:t>Conclusion</a:t>
                </a:r>
              </a:p>
              <a:p>
                <a:pPr marL="0" indent="0">
                  <a:buNone/>
                </a:pPr>
                <a14:m>
                  <m:oMathPara xmlns:m="http://schemas.openxmlformats.org/officeDocument/2006/math">
                    <m:oMathParaPr>
                      <m:jc m:val="center"/>
                    </m:oMathParaPr>
                    <m:oMath xmlns:m="http://schemas.openxmlformats.org/officeDocument/2006/math">
                      <m:sSub>
                        <m:sSubPr>
                          <m:ctrlPr>
                            <a:rPr lang="en-US" b="1" i="1">
                              <a:latin typeface="Cambria Math"/>
                            </a:rPr>
                          </m:ctrlPr>
                        </m:sSubPr>
                        <m:e>
                          <m:r>
                            <a:rPr lang="en-US" b="1" i="1">
                              <a:latin typeface="Cambria Math"/>
                            </a:rPr>
                            <m:t>𝒏</m:t>
                          </m:r>
                        </m:e>
                        <m:sub>
                          <m:r>
                            <a:rPr lang="en-US" b="1" i="1">
                              <a:latin typeface="Cambria Math"/>
                            </a:rPr>
                            <m:t>𝑨</m:t>
                          </m:r>
                        </m:sub>
                      </m:sSub>
                      <m:r>
                        <a:rPr lang="en-US" b="1" i="1">
                          <a:latin typeface="Cambria Math"/>
                        </a:rPr>
                        <m:t>&gt;</m:t>
                      </m:r>
                      <m:sSub>
                        <m:sSubPr>
                          <m:ctrlPr>
                            <a:rPr lang="en-US" b="1" i="1">
                              <a:latin typeface="Cambria Math"/>
                            </a:rPr>
                          </m:ctrlPr>
                        </m:sSubPr>
                        <m:e>
                          <m:r>
                            <a:rPr lang="en-US" b="1" i="1">
                              <a:latin typeface="Cambria Math"/>
                            </a:rPr>
                            <m:t>𝒏</m:t>
                          </m:r>
                        </m:e>
                        <m:sub>
                          <m:r>
                            <a:rPr lang="en-US" b="1" i="1">
                              <a:latin typeface="Cambria Math"/>
                            </a:rPr>
                            <m:t>𝑩</m:t>
                          </m:r>
                        </m:sub>
                      </m:sSub>
                    </m:oMath>
                  </m:oMathPara>
                </a14:m>
                <a:endParaRPr lang="en-US" dirty="0"/>
              </a:p>
              <a:p>
                <a:pPr marL="0" indent="0">
                  <a:buFont typeface="Arial" pitchFamily="34" charset="0"/>
                  <a:buNone/>
                </a:pPr>
                <a:endParaRPr lang="en-US" b="1" dirty="0" smtClean="0"/>
              </a:p>
            </p:txBody>
          </p:sp>
        </mc:Choice>
        <mc:Fallback xmlns="">
          <p:sp>
            <p:nvSpPr>
              <p:cNvPr id="22" name="Content Placeholder 2"/>
              <p:cNvSpPr txBox="1">
                <a:spLocks noRot="1" noChangeAspect="1" noMove="1" noResize="1" noEditPoints="1" noAdjustHandles="1" noChangeArrowheads="1" noChangeShapeType="1" noTextEdit="1"/>
              </p:cNvSpPr>
              <p:nvPr/>
            </p:nvSpPr>
            <p:spPr>
              <a:xfrm>
                <a:off x="114300" y="1600200"/>
                <a:ext cx="2835088" cy="1446392"/>
              </a:xfrm>
              <a:prstGeom prst="rect">
                <a:avLst/>
              </a:prstGeom>
              <a:blipFill rotWithShape="1">
                <a:blip r:embed="rId7" cstate="print"/>
                <a:stretch>
                  <a:fillRect t="-5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ontent Placeholder 2"/>
              <p:cNvSpPr txBox="1">
                <a:spLocks/>
              </p:cNvSpPr>
              <p:nvPr/>
            </p:nvSpPr>
            <p:spPr>
              <a:xfrm>
                <a:off x="6546476" y="3260741"/>
                <a:ext cx="2514600" cy="131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Cambria Math"/>
                  </a:rPr>
                  <a:t>p-value</a:t>
                </a:r>
              </a:p>
              <a:p>
                <a:pPr marL="0" indent="0" algn="ctr">
                  <a:buFont typeface="Arial" pitchFamily="34" charset="0"/>
                  <a:buNone/>
                </a:pPr>
                <a:r>
                  <a:rPr lang="en-US" b="1" dirty="0" err="1" smtClean="0"/>
                  <a:t>Pr</a:t>
                </a:r>
                <a:r>
                  <a:rPr lang="en-US" b="1" dirty="0" smtClean="0"/>
                  <a:t>[</a:t>
                </a:r>
                <a14:m>
                  <m:oMath xmlns:m="http://schemas.openxmlformats.org/officeDocument/2006/math">
                    <m:r>
                      <a:rPr lang="en-US" b="1" i="1" smtClean="0">
                        <a:latin typeface="Cambria Math"/>
                      </a:rPr>
                      <m:t>𝜷</m:t>
                    </m:r>
                    <m:r>
                      <a:rPr lang="en-US" b="1" i="1" smtClean="0">
                        <a:latin typeface="Cambria Math"/>
                      </a:rPr>
                      <m:t>&gt;</m:t>
                    </m:r>
                    <m:acc>
                      <m:accPr>
                        <m:chr m:val="̂"/>
                        <m:ctrlPr>
                          <a:rPr lang="en-US" b="1" i="1" smtClean="0">
                            <a:latin typeface="Cambria Math"/>
                          </a:rPr>
                        </m:ctrlPr>
                      </m:accPr>
                      <m:e>
                        <m:r>
                          <a:rPr lang="en-US" b="1" i="1" smtClean="0">
                            <a:latin typeface="Cambria Math"/>
                          </a:rPr>
                          <m:t>𝜷</m:t>
                        </m:r>
                      </m:e>
                    </m:acc>
                  </m:oMath>
                </a14:m>
                <a:r>
                  <a:rPr lang="en-US" b="1" dirty="0" smtClean="0"/>
                  <a:t>]</a:t>
                </a:r>
              </a:p>
            </p:txBody>
          </p:sp>
        </mc:Choice>
        <mc:Fallback xmlns="">
          <p:sp>
            <p:nvSpPr>
              <p:cNvPr id="23" name="Content Placeholder 2"/>
              <p:cNvSpPr txBox="1">
                <a:spLocks noRot="1" noChangeAspect="1" noMove="1" noResize="1" noEditPoints="1" noAdjustHandles="1" noChangeArrowheads="1" noChangeShapeType="1" noTextEdit="1"/>
              </p:cNvSpPr>
              <p:nvPr/>
            </p:nvSpPr>
            <p:spPr>
              <a:xfrm>
                <a:off x="6546476" y="3260741"/>
                <a:ext cx="2514600" cy="1311259"/>
              </a:xfrm>
              <a:prstGeom prst="rect">
                <a:avLst/>
              </a:prstGeom>
              <a:blipFill rotWithShape="1">
                <a:blip r:embed="rId8" cstate="print"/>
                <a:stretch>
                  <a:fillRect t="-6047" b="-6977"/>
                </a:stretch>
              </a:blipFill>
            </p:spPr>
            <p:txBody>
              <a:bodyPr/>
              <a:lstStyle/>
              <a:p>
                <a:r>
                  <a:rPr lang="en-US">
                    <a:noFill/>
                  </a:rPr>
                  <a:t> </a:t>
                </a:r>
              </a:p>
            </p:txBody>
          </p:sp>
        </mc:Fallback>
      </mc:AlternateContent>
      <p:grpSp>
        <p:nvGrpSpPr>
          <p:cNvPr id="24" name="Group 23"/>
          <p:cNvGrpSpPr/>
          <p:nvPr/>
        </p:nvGrpSpPr>
        <p:grpSpPr>
          <a:xfrm>
            <a:off x="2539253" y="3513285"/>
            <a:ext cx="4076700" cy="707886"/>
            <a:chOff x="2171700" y="1794103"/>
            <a:chExt cx="4076700" cy="707886"/>
          </a:xfrm>
        </p:grpSpPr>
        <p:sp>
          <p:nvSpPr>
            <p:cNvPr id="25" name="Right Arrow 24"/>
            <p:cNvSpPr/>
            <p:nvPr/>
          </p:nvSpPr>
          <p:spPr>
            <a:xfrm>
              <a:off x="2171700" y="2044789"/>
              <a:ext cx="777688" cy="291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372100" y="2044789"/>
              <a:ext cx="8763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088340" y="1794103"/>
              <a:ext cx="2093260" cy="707886"/>
              <a:chOff x="5638800" y="3276600"/>
              <a:chExt cx="2093260" cy="707886"/>
            </a:xfrm>
          </p:grpSpPr>
          <mc:AlternateContent xmlns:mc="http://schemas.openxmlformats.org/markup-compatibility/2006" xmlns:a14="http://schemas.microsoft.com/office/drawing/2010/main">
            <mc:Choice Requires="a14">
              <p:sp>
                <p:nvSpPr>
                  <p:cNvPr id="28" name="TextBox 27"/>
                  <p:cNvSpPr txBox="1"/>
                  <p:nvPr/>
                </p:nvSpPr>
                <p:spPr>
                  <a:xfrm>
                    <a:off x="5638800" y="3276600"/>
                    <a:ext cx="2093260" cy="707886"/>
                  </a:xfrm>
                  <a:prstGeom prst="rect">
                    <a:avLst/>
                  </a:prstGeom>
                  <a:noFill/>
                  <a:ln w="38100">
                    <a:solidFill>
                      <a:srgbClr val="FF0000"/>
                    </a:solidFill>
                  </a:ln>
                </p:spPr>
                <p:txBody>
                  <a:bodyPr wrap="square" rtlCol="0">
                    <a:spAutoFit/>
                  </a:bodyPr>
                  <a:lstStyle/>
                  <a:p>
                    <a:r>
                      <a:rPr lang="en-US" sz="4000" b="1" dirty="0" smtClean="0"/>
                      <a:t> </a:t>
                    </a:r>
                    <a14:m>
                      <m:oMath xmlns:m="http://schemas.openxmlformats.org/officeDocument/2006/math">
                        <m:sSub>
                          <m:sSubPr>
                            <m:ctrlPr>
                              <a:rPr lang="en-US" sz="4000" b="1" i="1" smtClean="0">
                                <a:latin typeface="Cambria Math"/>
                              </a:rPr>
                            </m:ctrlPr>
                          </m:sSubPr>
                          <m:e>
                            <m:r>
                              <a:rPr lang="en-US" sz="4000" b="1" i="1" smtClean="0">
                                <a:latin typeface="Cambria Math"/>
                              </a:rPr>
                              <m:t>𝝅</m:t>
                            </m:r>
                          </m:e>
                          <m:sub>
                            <m:r>
                              <a:rPr lang="en-US" sz="4000" b="1" i="1" smtClean="0">
                                <a:latin typeface="Cambria Math"/>
                              </a:rPr>
                              <m:t>𝑴</m:t>
                            </m:r>
                          </m:sub>
                        </m:sSub>
                      </m:oMath>
                    </a14:m>
                    <a:endParaRPr lang="en-US" sz="40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5638800" y="3276600"/>
                    <a:ext cx="2093260" cy="707886"/>
                  </a:xfrm>
                  <a:prstGeom prst="rect">
                    <a:avLst/>
                  </a:prstGeom>
                  <a:blipFill rotWithShape="1">
                    <a:blip r:embed="rId9" cstate="print"/>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9" name="Chart 28" descr="# of votes" title="# of votes"/>
                  <p:cNvGraphicFramePr/>
                  <p:nvPr>
                    <p:extLst>
                      <p:ext uri="{D42A27DB-BD31-4B8C-83A1-F6EECF244321}">
                        <p14:modId xmlns:p14="http://schemas.microsoft.com/office/powerpoint/2010/main" val="1461905667"/>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10"/>
                  </a:graphicData>
                </a:graphic>
              </p:graphicFrame>
            </mc:Choice>
            <mc:Fallback xmlns="">
              <p:graphicFrame>
                <p:nvGraphicFramePr>
                  <p:cNvPr id="29" name="Chart 28" descr="# of votes"/>
                  <p:cNvGraphicFramePr/>
                  <p:nvPr>
                    <p:extLst>
                      <p:ext uri="{D42A27DB-BD31-4B8C-83A1-F6EECF244321}">
                        <p14:modId xmlns:p14="http://schemas.microsoft.com/office/powerpoint/2010/main" xmlns="" xmlns:a14="http://schemas.microsoft.com/office/drawing/2010/main" val="1461905667"/>
                      </p:ext>
                    </p:extLst>
                  </p:nvPr>
                </p:nvGraphicFramePr>
                <p:xfrm>
                  <a:off x="6635067" y="3321972"/>
                  <a:ext cx="1066575" cy="613209"/>
                </p:xfrm>
                <a:graphic>
                  <a:graphicData uri="http://schemas.openxmlformats.org/drawingml/2006/chart">
                    <c:chart xmlns:c="http://schemas.openxmlformats.org/drawingml/2006/chart" xmlns:r="http://schemas.openxmlformats.org/officeDocument/2006/relationships" r:id="rId11"/>
                  </a:graphicData>
                </a:graphic>
              </p:graphicFrame>
            </mc:Fallback>
          </mc:AlternateContent>
        </p:grpSp>
      </p:grpSp>
      <mc:AlternateContent xmlns:mc="http://schemas.openxmlformats.org/markup-compatibility/2006" xmlns:a14="http://schemas.microsoft.com/office/drawing/2010/main">
        <mc:Choice Requires="a14">
          <p:sp>
            <p:nvSpPr>
              <p:cNvPr id="30" name="Content Placeholder 2"/>
              <p:cNvSpPr txBox="1">
                <a:spLocks/>
              </p:cNvSpPr>
              <p:nvPr/>
            </p:nvSpPr>
            <p:spPr>
              <a:xfrm>
                <a:off x="100853" y="3104561"/>
                <a:ext cx="2835088" cy="1446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atin typeface="Cambria Math"/>
                  </a:rPr>
                  <a:t>Null hypothesis</a:t>
                </a:r>
              </a:p>
              <a:p>
                <a:pPr marL="0" indent="0">
                  <a:buNone/>
                </a:pPr>
                <a14:m>
                  <m:oMathPara xmlns:m="http://schemas.openxmlformats.org/officeDocument/2006/math">
                    <m:oMathParaPr>
                      <m:jc m:val="center"/>
                    </m:oMathParaPr>
                    <m:oMath xmlns:m="http://schemas.openxmlformats.org/officeDocument/2006/math">
                      <m:sSub>
                        <m:sSubPr>
                          <m:ctrlPr>
                            <a:rPr lang="en-US" b="1" i="1">
                              <a:latin typeface="Cambria Math"/>
                            </a:rPr>
                          </m:ctrlPr>
                        </m:sSubPr>
                        <m:e>
                          <m:r>
                            <a:rPr lang="en-US" b="1" i="1">
                              <a:latin typeface="Cambria Math"/>
                            </a:rPr>
                            <m:t>𝒏</m:t>
                          </m:r>
                        </m:e>
                        <m:sub>
                          <m:r>
                            <a:rPr lang="en-US" b="1" i="1">
                              <a:latin typeface="Cambria Math"/>
                            </a:rPr>
                            <m:t>𝑨</m:t>
                          </m:r>
                        </m:sub>
                      </m:sSub>
                      <m:r>
                        <a:rPr lang="en-US" b="1" i="1" smtClean="0">
                          <a:latin typeface="Cambria Math"/>
                        </a:rPr>
                        <m:t>=</m:t>
                      </m:r>
                      <m:sSub>
                        <m:sSubPr>
                          <m:ctrlPr>
                            <a:rPr lang="en-US" b="1" i="1">
                              <a:latin typeface="Cambria Math"/>
                            </a:rPr>
                          </m:ctrlPr>
                        </m:sSubPr>
                        <m:e>
                          <m:r>
                            <a:rPr lang="en-US" b="1" i="1">
                              <a:latin typeface="Cambria Math"/>
                            </a:rPr>
                            <m:t>𝒏</m:t>
                          </m:r>
                        </m:e>
                        <m:sub>
                          <m:r>
                            <a:rPr lang="en-US" b="1" i="1">
                              <a:latin typeface="Cambria Math"/>
                            </a:rPr>
                            <m:t>𝑩</m:t>
                          </m:r>
                        </m:sub>
                      </m:sSub>
                    </m:oMath>
                  </m:oMathPara>
                </a14:m>
                <a:endParaRPr lang="en-US" dirty="0"/>
              </a:p>
              <a:p>
                <a:pPr marL="0" indent="0">
                  <a:buFont typeface="Arial" pitchFamily="34" charset="0"/>
                  <a:buNone/>
                </a:pPr>
                <a:endParaRPr lang="en-US" b="1" dirty="0" smtClean="0"/>
              </a:p>
            </p:txBody>
          </p:sp>
        </mc:Choice>
        <mc:Fallback xmlns="">
          <p:sp>
            <p:nvSpPr>
              <p:cNvPr id="30" name="Content Placeholder 2"/>
              <p:cNvSpPr txBox="1">
                <a:spLocks noRot="1" noChangeAspect="1" noMove="1" noResize="1" noEditPoints="1" noAdjustHandles="1" noChangeArrowheads="1" noChangeShapeType="1" noTextEdit="1"/>
              </p:cNvSpPr>
              <p:nvPr/>
            </p:nvSpPr>
            <p:spPr>
              <a:xfrm>
                <a:off x="100853" y="3104561"/>
                <a:ext cx="2835088" cy="1446392"/>
              </a:xfrm>
              <a:prstGeom prst="rect">
                <a:avLst/>
              </a:prstGeom>
              <a:blipFill rotWithShape="1">
                <a:blip r:embed="rId12" cstate="print"/>
                <a:stretch>
                  <a:fillRect l="-5591" t="-5462" r="-5376"/>
                </a:stretch>
              </a:blipFill>
            </p:spPr>
            <p:txBody>
              <a:bodyPr/>
              <a:lstStyle/>
              <a:p>
                <a:r>
                  <a:rPr lang="en-US">
                    <a:noFill/>
                  </a:rPr>
                  <a:t> </a:t>
                </a:r>
              </a:p>
            </p:txBody>
          </p:sp>
        </mc:Fallback>
      </mc:AlternateContent>
      <p:grpSp>
        <p:nvGrpSpPr>
          <p:cNvPr id="44" name="Group 43"/>
          <p:cNvGrpSpPr/>
          <p:nvPr/>
        </p:nvGrpSpPr>
        <p:grpSpPr>
          <a:xfrm>
            <a:off x="426944" y="4718412"/>
            <a:ext cx="8945656" cy="954107"/>
            <a:chOff x="426944" y="4718412"/>
            <a:chExt cx="8945656" cy="954107"/>
          </a:xfrm>
        </p:grpSpPr>
        <p:grpSp>
          <p:nvGrpSpPr>
            <p:cNvPr id="35" name="Group 34"/>
            <p:cNvGrpSpPr/>
            <p:nvPr/>
          </p:nvGrpSpPr>
          <p:grpSpPr>
            <a:xfrm>
              <a:off x="426944" y="4718412"/>
              <a:ext cx="8945656" cy="954107"/>
              <a:chOff x="426944" y="4718412"/>
              <a:chExt cx="8945656" cy="954107"/>
            </a:xfrm>
          </p:grpSpPr>
          <p:sp>
            <p:nvSpPr>
              <p:cNvPr id="32" name="TextBox 31"/>
              <p:cNvSpPr txBox="1"/>
              <p:nvPr/>
            </p:nvSpPr>
            <p:spPr>
              <a:xfrm>
                <a:off x="426944" y="4933856"/>
                <a:ext cx="2392456" cy="523220"/>
              </a:xfrm>
              <a:prstGeom prst="rect">
                <a:avLst/>
              </a:prstGeom>
              <a:noFill/>
            </p:spPr>
            <p:txBody>
              <a:bodyPr wrap="square" rtlCol="0">
                <a:spAutoFit/>
              </a:bodyPr>
              <a:lstStyle/>
              <a:p>
                <a:r>
                  <a:rPr lang="en-US" sz="2800" dirty="0" smtClean="0"/>
                  <a:t>p-value  &gt;  .05</a:t>
                </a:r>
                <a:endParaRPr lang="en-US" sz="2800" dirty="0"/>
              </a:p>
            </p:txBody>
          </p:sp>
          <p:sp>
            <p:nvSpPr>
              <p:cNvPr id="33" name="TextBox 32"/>
              <p:cNvSpPr txBox="1"/>
              <p:nvPr/>
            </p:nvSpPr>
            <p:spPr>
              <a:xfrm>
                <a:off x="3152214" y="4718412"/>
                <a:ext cx="3629586" cy="954107"/>
              </a:xfrm>
              <a:prstGeom prst="rect">
                <a:avLst/>
              </a:prstGeom>
              <a:noFill/>
            </p:spPr>
            <p:txBody>
              <a:bodyPr wrap="square" rtlCol="0">
                <a:spAutoFit/>
              </a:bodyPr>
              <a:lstStyle/>
              <a:p>
                <a:r>
                  <a:rPr lang="en-US" sz="2800" dirty="0"/>
                  <a:t>o</a:t>
                </a:r>
                <a:r>
                  <a:rPr lang="en-US" sz="2800" dirty="0" smtClean="0"/>
                  <a:t>bserved is </a:t>
                </a:r>
                <a:r>
                  <a:rPr lang="en-US" sz="2800" dirty="0">
                    <a:solidFill>
                      <a:schemeClr val="accent1">
                        <a:lumMod val="75000"/>
                      </a:schemeClr>
                    </a:solidFill>
                  </a:rPr>
                  <a:t>not unlikely </a:t>
                </a:r>
                <a:r>
                  <a:rPr lang="en-US" sz="2800" dirty="0" smtClean="0"/>
                  <a:t>under null hypothesis</a:t>
                </a:r>
                <a:endParaRPr lang="en-US" sz="2800" dirty="0"/>
              </a:p>
            </p:txBody>
          </p:sp>
          <p:sp>
            <p:nvSpPr>
              <p:cNvPr id="34" name="TextBox 33"/>
              <p:cNvSpPr txBox="1"/>
              <p:nvPr/>
            </p:nvSpPr>
            <p:spPr>
              <a:xfrm>
                <a:off x="7086600" y="4886980"/>
                <a:ext cx="2286000" cy="523220"/>
              </a:xfrm>
              <a:prstGeom prst="rect">
                <a:avLst/>
              </a:prstGeom>
              <a:noFill/>
            </p:spPr>
            <p:txBody>
              <a:bodyPr wrap="square" rtlCol="0">
                <a:spAutoFit/>
              </a:bodyPr>
              <a:lstStyle/>
              <a:p>
                <a:r>
                  <a:rPr lang="en-US" sz="2800" dirty="0" smtClean="0">
                    <a:solidFill>
                      <a:schemeClr val="accent1">
                        <a:lumMod val="75000"/>
                      </a:schemeClr>
                    </a:solidFill>
                  </a:rPr>
                  <a:t>“accept”</a:t>
                </a:r>
                <a:r>
                  <a:rPr lang="en-US" sz="2800" dirty="0" smtClean="0"/>
                  <a:t> null</a:t>
                </a:r>
                <a:endParaRPr lang="en-US" sz="2800" dirty="0"/>
              </a:p>
            </p:txBody>
          </p:sp>
        </p:grpSp>
        <p:sp>
          <p:nvSpPr>
            <p:cNvPr id="40" name="Right Arrow 39"/>
            <p:cNvSpPr/>
            <p:nvPr/>
          </p:nvSpPr>
          <p:spPr>
            <a:xfrm>
              <a:off x="2743200" y="5072390"/>
              <a:ext cx="332814"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6829986" y="5029200"/>
              <a:ext cx="332814"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26944" y="5599093"/>
            <a:ext cx="8717056" cy="954107"/>
            <a:chOff x="426944" y="5599093"/>
            <a:chExt cx="8717056" cy="954107"/>
          </a:xfrm>
        </p:grpSpPr>
        <p:grpSp>
          <p:nvGrpSpPr>
            <p:cNvPr id="36" name="Group 35"/>
            <p:cNvGrpSpPr/>
            <p:nvPr/>
          </p:nvGrpSpPr>
          <p:grpSpPr>
            <a:xfrm>
              <a:off x="426944" y="5599093"/>
              <a:ext cx="8717056" cy="954107"/>
              <a:chOff x="426944" y="4718412"/>
              <a:chExt cx="8717056" cy="954107"/>
            </a:xfrm>
          </p:grpSpPr>
          <p:sp>
            <p:nvSpPr>
              <p:cNvPr id="37" name="TextBox 36"/>
              <p:cNvSpPr txBox="1"/>
              <p:nvPr/>
            </p:nvSpPr>
            <p:spPr>
              <a:xfrm>
                <a:off x="426944" y="4933856"/>
                <a:ext cx="2392456" cy="523220"/>
              </a:xfrm>
              <a:prstGeom prst="rect">
                <a:avLst/>
              </a:prstGeom>
              <a:noFill/>
            </p:spPr>
            <p:txBody>
              <a:bodyPr wrap="square" rtlCol="0">
                <a:spAutoFit/>
              </a:bodyPr>
              <a:lstStyle/>
              <a:p>
                <a:r>
                  <a:rPr lang="en-US" sz="2800" dirty="0" smtClean="0"/>
                  <a:t>p-value  &lt;  .05</a:t>
                </a:r>
                <a:endParaRPr lang="en-US" sz="2800" dirty="0"/>
              </a:p>
            </p:txBody>
          </p:sp>
          <p:sp>
            <p:nvSpPr>
              <p:cNvPr id="38" name="TextBox 37"/>
              <p:cNvSpPr txBox="1"/>
              <p:nvPr/>
            </p:nvSpPr>
            <p:spPr>
              <a:xfrm>
                <a:off x="3152214" y="4718412"/>
                <a:ext cx="3389780" cy="954107"/>
              </a:xfrm>
              <a:prstGeom prst="rect">
                <a:avLst/>
              </a:prstGeom>
              <a:noFill/>
            </p:spPr>
            <p:txBody>
              <a:bodyPr wrap="square" rtlCol="0">
                <a:spAutoFit/>
              </a:bodyPr>
              <a:lstStyle/>
              <a:p>
                <a:r>
                  <a:rPr lang="en-US" sz="2800" dirty="0"/>
                  <a:t>o</a:t>
                </a:r>
                <a:r>
                  <a:rPr lang="en-US" sz="2800" dirty="0" smtClean="0"/>
                  <a:t>bserved is </a:t>
                </a:r>
                <a:r>
                  <a:rPr lang="en-US" sz="2800" dirty="0" smtClean="0">
                    <a:solidFill>
                      <a:srgbClr val="008E00"/>
                    </a:solidFill>
                  </a:rPr>
                  <a:t>unlikely </a:t>
                </a:r>
                <a:r>
                  <a:rPr lang="en-US" sz="2800" dirty="0" smtClean="0"/>
                  <a:t>under null hypothesis</a:t>
                </a:r>
                <a:endParaRPr lang="en-US" sz="2800" dirty="0"/>
              </a:p>
            </p:txBody>
          </p:sp>
          <p:sp>
            <p:nvSpPr>
              <p:cNvPr id="39" name="TextBox 38"/>
              <p:cNvSpPr txBox="1"/>
              <p:nvPr/>
            </p:nvSpPr>
            <p:spPr>
              <a:xfrm>
                <a:off x="7202020" y="4886980"/>
                <a:ext cx="1941980" cy="523220"/>
              </a:xfrm>
              <a:prstGeom prst="rect">
                <a:avLst/>
              </a:prstGeom>
              <a:noFill/>
            </p:spPr>
            <p:txBody>
              <a:bodyPr wrap="square" rtlCol="0">
                <a:spAutoFit/>
              </a:bodyPr>
              <a:lstStyle/>
              <a:p>
                <a:r>
                  <a:rPr lang="en-US" sz="2800" dirty="0">
                    <a:solidFill>
                      <a:srgbClr val="008E00"/>
                    </a:solidFill>
                  </a:rPr>
                  <a:t>r</a:t>
                </a:r>
                <a:r>
                  <a:rPr lang="en-US" sz="2800" dirty="0" smtClean="0">
                    <a:solidFill>
                      <a:srgbClr val="008E00"/>
                    </a:solidFill>
                  </a:rPr>
                  <a:t>eject </a:t>
                </a:r>
                <a:r>
                  <a:rPr lang="en-US" sz="2800" dirty="0" smtClean="0"/>
                  <a:t>null</a:t>
                </a:r>
                <a:endParaRPr lang="en-US" sz="2800" dirty="0"/>
              </a:p>
            </p:txBody>
          </p:sp>
        </p:grpSp>
        <p:sp>
          <p:nvSpPr>
            <p:cNvPr id="42" name="Right Arrow 41"/>
            <p:cNvSpPr/>
            <p:nvPr/>
          </p:nvSpPr>
          <p:spPr>
            <a:xfrm>
              <a:off x="2743200" y="5910590"/>
              <a:ext cx="332814" cy="261610"/>
            </a:xfrm>
            <a:prstGeom prst="rightArrow">
              <a:avLst/>
            </a:prstGeom>
            <a:solidFill>
              <a:srgbClr val="008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43" name="Right Arrow 42"/>
            <p:cNvSpPr/>
            <p:nvPr/>
          </p:nvSpPr>
          <p:spPr>
            <a:xfrm>
              <a:off x="6829986" y="5867400"/>
              <a:ext cx="332814" cy="261610"/>
            </a:xfrm>
            <a:prstGeom prst="rightArrow">
              <a:avLst/>
            </a:prstGeom>
            <a:solidFill>
              <a:srgbClr val="008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spTree>
    <p:extLst>
      <p:ext uri="{BB962C8B-B14F-4D97-AF65-F5344CB8AC3E}">
        <p14:creationId xmlns:p14="http://schemas.microsoft.com/office/powerpoint/2010/main" val="401220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1"/>
                <a:ext cx="8229600" cy="1371600"/>
              </a:xfrm>
            </p:spPr>
            <p:txBody>
              <a:bodyPr>
                <a:normAutofit/>
              </a:bodyPr>
              <a:lstStyle/>
              <a:p>
                <a:pPr marL="0" indent="0">
                  <a:buNone/>
                </a:pPr>
                <a:r>
                  <a:rPr lang="en-US" sz="2600" dirty="0" smtClean="0"/>
                  <a:t>Null hypothesis:  </a:t>
                </a:r>
                <a14:m>
                  <m:oMath xmlns:m="http://schemas.openxmlformats.org/officeDocument/2006/math">
                    <m:sSub>
                      <m:sSubPr>
                        <m:ctrlPr>
                          <a:rPr lang="en-US" sz="2600" i="1">
                            <a:latin typeface="Cambria Math"/>
                          </a:rPr>
                        </m:ctrlPr>
                      </m:sSubPr>
                      <m:e>
                        <m:r>
                          <a:rPr lang="en-US" sz="2600" i="1">
                            <a:latin typeface="Cambria Math"/>
                          </a:rPr>
                          <m:t>𝑛</m:t>
                        </m:r>
                      </m:e>
                      <m:sub>
                        <m:r>
                          <a:rPr lang="en-US" sz="2600" i="1">
                            <a:latin typeface="Cambria Math"/>
                          </a:rPr>
                          <m:t>𝐴</m:t>
                        </m:r>
                      </m:sub>
                    </m:sSub>
                    <m:r>
                      <a:rPr lang="en-US" sz="2600" i="1">
                        <a:latin typeface="Cambria Math"/>
                      </a:rPr>
                      <m:t>=</m:t>
                    </m:r>
                    <m:sSub>
                      <m:sSubPr>
                        <m:ctrlPr>
                          <a:rPr lang="en-US" sz="2600" i="1">
                            <a:latin typeface="Cambria Math"/>
                          </a:rPr>
                        </m:ctrlPr>
                      </m:sSubPr>
                      <m:e>
                        <m:r>
                          <a:rPr lang="en-US" sz="2600" i="1">
                            <a:latin typeface="Cambria Math"/>
                          </a:rPr>
                          <m:t>𝑛</m:t>
                        </m:r>
                      </m:e>
                      <m:sub>
                        <m:r>
                          <a:rPr lang="en-US" sz="2600" i="1">
                            <a:latin typeface="Cambria Math"/>
                          </a:rPr>
                          <m:t>𝐵</m:t>
                        </m:r>
                      </m:sub>
                    </m:sSub>
                  </m:oMath>
                </a14:m>
                <a:r>
                  <a:rPr lang="en-US" sz="2600" dirty="0"/>
                  <a:t> </a:t>
                </a:r>
                <a14:m>
                  <m:oMath xmlns:m="http://schemas.openxmlformats.org/officeDocument/2006/math">
                    <m:r>
                      <a:rPr lang="en-US" sz="2600" i="1">
                        <a:latin typeface="Cambria Math"/>
                      </a:rPr>
                      <m:t>=1, 2, 3, </m:t>
                    </m:r>
                    <m:r>
                      <a:rPr lang="en-US" sz="2600" b="0" i="1" smtClean="0">
                        <a:latin typeface="Cambria Math"/>
                      </a:rPr>
                      <m:t>4,</m:t>
                    </m:r>
                    <m:r>
                      <a:rPr lang="en-US" sz="2600" i="1">
                        <a:latin typeface="Cambria Math"/>
                      </a:rPr>
                      <m:t>⋯</m:t>
                    </m:r>
                  </m:oMath>
                </a14:m>
                <a:endParaRPr lang="en-US" sz="2600" dirty="0"/>
              </a:p>
              <a:p>
                <a:pPr marL="0" indent="0">
                  <a:buNone/>
                </a:pPr>
                <a:r>
                  <a:rPr lang="en-US" sz="2600" dirty="0" smtClean="0"/>
                  <a:t>We can compute a p-value for each one.</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1"/>
                <a:ext cx="8229600" cy="1371600"/>
              </a:xfrm>
              <a:blipFill rotWithShape="1">
                <a:blip r:embed="rId3" cstate="print"/>
                <a:stretch>
                  <a:fillRect l="-1259" t="-35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23</a:t>
            </a:fld>
            <a:endParaRPr lang="en-US"/>
          </a:p>
        </p:txBody>
      </p:sp>
      <p:grpSp>
        <p:nvGrpSpPr>
          <p:cNvPr id="20" name="Group 19"/>
          <p:cNvGrpSpPr/>
          <p:nvPr/>
        </p:nvGrpSpPr>
        <p:grpSpPr>
          <a:xfrm>
            <a:off x="331728" y="1976735"/>
            <a:ext cx="7821672" cy="1909465"/>
            <a:chOff x="331728" y="2286000"/>
            <a:chExt cx="7821672" cy="1909465"/>
          </a:xfrm>
        </p:grpSpPr>
        <p:grpSp>
          <p:nvGrpSpPr>
            <p:cNvPr id="12" name="Group 11"/>
            <p:cNvGrpSpPr/>
            <p:nvPr/>
          </p:nvGrpSpPr>
          <p:grpSpPr>
            <a:xfrm>
              <a:off x="331728" y="2286000"/>
              <a:ext cx="7821672" cy="1909465"/>
              <a:chOff x="331728" y="2891135"/>
              <a:chExt cx="7821672" cy="1909465"/>
            </a:xfrm>
          </p:grpSpPr>
          <p:cxnSp>
            <p:nvCxnSpPr>
              <p:cNvPr id="6" name="Straight Connector 5"/>
              <p:cNvCxnSpPr/>
              <p:nvPr/>
            </p:nvCxnSpPr>
            <p:spPr>
              <a:xfrm>
                <a:off x="838200" y="3348335"/>
                <a:ext cx="0" cy="1143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419600"/>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4034135"/>
                <a:ext cx="7315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932329" y="4141744"/>
                <a:ext cx="7171765" cy="130224"/>
              </a:xfrm>
              <a:custGeom>
                <a:avLst/>
                <a:gdLst>
                  <a:gd name="connsiteX0" fmla="*/ 0 w 7171765"/>
                  <a:gd name="connsiteY0" fmla="*/ 40309 h 130224"/>
                  <a:gd name="connsiteX1" fmla="*/ 233083 w 7171765"/>
                  <a:gd name="connsiteY1" fmla="*/ 4450 h 130224"/>
                  <a:gd name="connsiteX2" fmla="*/ 394447 w 7171765"/>
                  <a:gd name="connsiteY2" fmla="*/ 129956 h 130224"/>
                  <a:gd name="connsiteX3" fmla="*/ 950259 w 7171765"/>
                  <a:gd name="connsiteY3" fmla="*/ 40309 h 130224"/>
                  <a:gd name="connsiteX4" fmla="*/ 2151530 w 7171765"/>
                  <a:gd name="connsiteY4" fmla="*/ 129956 h 130224"/>
                  <a:gd name="connsiteX5" fmla="*/ 3603812 w 7171765"/>
                  <a:gd name="connsiteY5" fmla="*/ 4450 h 130224"/>
                  <a:gd name="connsiteX6" fmla="*/ 4285130 w 7171765"/>
                  <a:gd name="connsiteY6" fmla="*/ 129956 h 130224"/>
                  <a:gd name="connsiteX7" fmla="*/ 5540189 w 7171765"/>
                  <a:gd name="connsiteY7" fmla="*/ 4450 h 130224"/>
                  <a:gd name="connsiteX8" fmla="*/ 6831106 w 7171765"/>
                  <a:gd name="connsiteY8" fmla="*/ 94097 h 130224"/>
                  <a:gd name="connsiteX9" fmla="*/ 7171765 w 7171765"/>
                  <a:gd name="connsiteY9" fmla="*/ 58238 h 13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71765" h="130224">
                    <a:moveTo>
                      <a:pt x="0" y="40309"/>
                    </a:moveTo>
                    <a:cubicBezTo>
                      <a:pt x="83671" y="14909"/>
                      <a:pt x="167342" y="-10491"/>
                      <a:pt x="233083" y="4450"/>
                    </a:cubicBezTo>
                    <a:cubicBezTo>
                      <a:pt x="298824" y="19391"/>
                      <a:pt x="274918" y="123980"/>
                      <a:pt x="394447" y="129956"/>
                    </a:cubicBezTo>
                    <a:cubicBezTo>
                      <a:pt x="513976" y="135933"/>
                      <a:pt x="657412" y="40309"/>
                      <a:pt x="950259" y="40309"/>
                    </a:cubicBezTo>
                    <a:cubicBezTo>
                      <a:pt x="1243106" y="40309"/>
                      <a:pt x="1709271" y="135932"/>
                      <a:pt x="2151530" y="129956"/>
                    </a:cubicBezTo>
                    <a:cubicBezTo>
                      <a:pt x="2593789" y="123980"/>
                      <a:pt x="3248212" y="4450"/>
                      <a:pt x="3603812" y="4450"/>
                    </a:cubicBezTo>
                    <a:cubicBezTo>
                      <a:pt x="3959412" y="4450"/>
                      <a:pt x="3962401" y="129956"/>
                      <a:pt x="4285130" y="129956"/>
                    </a:cubicBezTo>
                    <a:cubicBezTo>
                      <a:pt x="4607859" y="129956"/>
                      <a:pt x="5115860" y="10426"/>
                      <a:pt x="5540189" y="4450"/>
                    </a:cubicBezTo>
                    <a:cubicBezTo>
                      <a:pt x="5964518" y="-1527"/>
                      <a:pt x="6559177" y="85132"/>
                      <a:pt x="6831106" y="94097"/>
                    </a:cubicBezTo>
                    <a:cubicBezTo>
                      <a:pt x="7103035" y="103062"/>
                      <a:pt x="7137400" y="80650"/>
                      <a:pt x="7171765" y="58238"/>
                    </a:cubicBezTo>
                  </a:path>
                </a:pathLst>
              </a:custGeom>
              <a:noFill/>
              <a:ln w="28575">
                <a:solidFill>
                  <a:srgbClr val="00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1728" y="2891135"/>
                <a:ext cx="553998" cy="1447800"/>
              </a:xfrm>
              <a:prstGeom prst="rect">
                <a:avLst/>
              </a:prstGeom>
              <a:noFill/>
            </p:spPr>
            <p:txBody>
              <a:bodyPr vert="vert270" wrap="square" rtlCol="0">
                <a:spAutoFit/>
              </a:bodyPr>
              <a:lstStyle/>
              <a:p>
                <a:r>
                  <a:rPr lang="en-US" sz="2400" b="1" dirty="0"/>
                  <a:t>p-value</a:t>
                </a:r>
              </a:p>
            </p:txBody>
          </p:sp>
          <mc:AlternateContent xmlns:mc="http://schemas.openxmlformats.org/markup-compatibility/2006" xmlns:a14="http://schemas.microsoft.com/office/drawing/2010/main">
            <mc:Choice Requires="a14">
              <p:sp>
                <p:nvSpPr>
                  <p:cNvPr id="11" name="TextBox 10"/>
                  <p:cNvSpPr txBox="1"/>
                  <p:nvPr/>
                </p:nvSpPr>
                <p:spPr>
                  <a:xfrm>
                    <a:off x="3810000" y="4338935"/>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𝒏</m:t>
                              </m:r>
                            </m:e>
                            <m:sub>
                              <m:r>
                                <a:rPr lang="en-US" sz="2400" b="1" i="1" smtClean="0">
                                  <a:latin typeface="Cambria Math"/>
                                </a:rPr>
                                <m:t>𝑨</m:t>
                              </m:r>
                            </m:sub>
                          </m:sSub>
                        </m:oMath>
                      </m:oMathPara>
                    </a14:m>
                    <a:endParaRPr lang="en-US"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3810000" y="4338935"/>
                    <a:ext cx="609600" cy="461665"/>
                  </a:xfrm>
                  <a:prstGeom prst="rect">
                    <a:avLst/>
                  </a:prstGeom>
                  <a:blipFill rotWithShape="1">
                    <a:blip r:embed="rId4" cstate="print"/>
                    <a:stretch>
                      <a:fillRect b="-1316"/>
                    </a:stretch>
                  </a:blipFill>
                </p:spPr>
                <p:txBody>
                  <a:bodyPr/>
                  <a:lstStyle/>
                  <a:p>
                    <a:r>
                      <a:rPr lang="en-US">
                        <a:noFill/>
                      </a:rPr>
                      <a:t> </a:t>
                    </a:r>
                  </a:p>
                </p:txBody>
              </p:sp>
            </mc:Fallback>
          </mc:AlternateContent>
        </p:grpSp>
        <p:sp>
          <p:nvSpPr>
            <p:cNvPr id="19" name="TextBox 18"/>
            <p:cNvSpPr txBox="1"/>
            <p:nvPr/>
          </p:nvSpPr>
          <p:spPr>
            <a:xfrm>
              <a:off x="2971800" y="2772490"/>
              <a:ext cx="3505200" cy="584775"/>
            </a:xfrm>
            <a:prstGeom prst="rect">
              <a:avLst/>
            </a:prstGeom>
            <a:noFill/>
          </p:spPr>
          <p:txBody>
            <a:bodyPr wrap="square" rtlCol="0">
              <a:spAutoFit/>
            </a:bodyPr>
            <a:lstStyle/>
            <a:p>
              <a:r>
                <a:rPr lang="en-US" sz="3200" dirty="0" smtClean="0"/>
                <a:t>Reject (max-p &lt; R)</a:t>
              </a:r>
              <a:endParaRPr lang="en-US" sz="3200" dirty="0"/>
            </a:p>
          </p:txBody>
        </p:sp>
      </p:grpSp>
      <p:grpSp>
        <p:nvGrpSpPr>
          <p:cNvPr id="24" name="Group 23"/>
          <p:cNvGrpSpPr/>
          <p:nvPr/>
        </p:nvGrpSpPr>
        <p:grpSpPr>
          <a:xfrm>
            <a:off x="381000" y="3632775"/>
            <a:ext cx="7772400" cy="1757065"/>
            <a:chOff x="381000" y="4648200"/>
            <a:chExt cx="7772400" cy="1757065"/>
          </a:xfrm>
        </p:grpSpPr>
        <p:grpSp>
          <p:nvGrpSpPr>
            <p:cNvPr id="22" name="Group 21"/>
            <p:cNvGrpSpPr/>
            <p:nvPr/>
          </p:nvGrpSpPr>
          <p:grpSpPr>
            <a:xfrm>
              <a:off x="381000" y="4648200"/>
              <a:ext cx="7772400" cy="1757065"/>
              <a:chOff x="381000" y="4648200"/>
              <a:chExt cx="7772400" cy="1757065"/>
            </a:xfrm>
          </p:grpSpPr>
          <p:grpSp>
            <p:nvGrpSpPr>
              <p:cNvPr id="18" name="Group 17"/>
              <p:cNvGrpSpPr/>
              <p:nvPr/>
            </p:nvGrpSpPr>
            <p:grpSpPr>
              <a:xfrm>
                <a:off x="381000" y="4648200"/>
                <a:ext cx="7772400" cy="1757065"/>
                <a:chOff x="381000" y="4648200"/>
                <a:chExt cx="7772400" cy="1757065"/>
              </a:xfrm>
            </p:grpSpPr>
            <p:sp>
              <p:nvSpPr>
                <p:cNvPr id="13" name="TextBox 12"/>
                <p:cNvSpPr txBox="1"/>
                <p:nvPr/>
              </p:nvSpPr>
              <p:spPr>
                <a:xfrm>
                  <a:off x="381000" y="4648200"/>
                  <a:ext cx="553998" cy="1447800"/>
                </a:xfrm>
                <a:prstGeom prst="rect">
                  <a:avLst/>
                </a:prstGeom>
                <a:noFill/>
              </p:spPr>
              <p:txBody>
                <a:bodyPr vert="vert270" wrap="square" rtlCol="0">
                  <a:spAutoFit/>
                </a:bodyPr>
                <a:lstStyle/>
                <a:p>
                  <a:r>
                    <a:rPr lang="en-US" sz="2400" b="1" dirty="0"/>
                    <a:t>p-value</a:t>
                  </a:r>
                </a:p>
              </p:txBody>
            </p:sp>
            <p:cxnSp>
              <p:nvCxnSpPr>
                <p:cNvPr id="14" name="Straight Connector 13"/>
                <p:cNvCxnSpPr/>
                <p:nvPr/>
              </p:nvCxnSpPr>
              <p:spPr>
                <a:xfrm>
                  <a:off x="838200" y="6019800"/>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5715000"/>
                  <a:ext cx="7315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932329" y="5282625"/>
                  <a:ext cx="7135906" cy="327187"/>
                </a:xfrm>
                <a:custGeom>
                  <a:avLst/>
                  <a:gdLst>
                    <a:gd name="connsiteX0" fmla="*/ 0 w 7135906"/>
                    <a:gd name="connsiteY0" fmla="*/ 53789 h 327187"/>
                    <a:gd name="connsiteX1" fmla="*/ 860612 w 7135906"/>
                    <a:gd name="connsiteY1" fmla="*/ 304800 h 327187"/>
                    <a:gd name="connsiteX2" fmla="*/ 1828800 w 7135906"/>
                    <a:gd name="connsiteY2" fmla="*/ 71718 h 327187"/>
                    <a:gd name="connsiteX3" fmla="*/ 3137647 w 7135906"/>
                    <a:gd name="connsiteY3" fmla="*/ 215153 h 327187"/>
                    <a:gd name="connsiteX4" fmla="*/ 4464424 w 7135906"/>
                    <a:gd name="connsiteY4" fmla="*/ 53789 h 327187"/>
                    <a:gd name="connsiteX5" fmla="*/ 5898777 w 7135906"/>
                    <a:gd name="connsiteY5" fmla="*/ 179295 h 327187"/>
                    <a:gd name="connsiteX6" fmla="*/ 6633883 w 7135906"/>
                    <a:gd name="connsiteY6" fmla="*/ 322730 h 327187"/>
                    <a:gd name="connsiteX7" fmla="*/ 7135906 w 7135906"/>
                    <a:gd name="connsiteY7" fmla="*/ 0 h 32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5906" h="327187">
                      <a:moveTo>
                        <a:pt x="0" y="53789"/>
                      </a:moveTo>
                      <a:cubicBezTo>
                        <a:pt x="277906" y="177800"/>
                        <a:pt x="555812" y="301812"/>
                        <a:pt x="860612" y="304800"/>
                      </a:cubicBezTo>
                      <a:cubicBezTo>
                        <a:pt x="1165412" y="307788"/>
                        <a:pt x="1449294" y="86659"/>
                        <a:pt x="1828800" y="71718"/>
                      </a:cubicBezTo>
                      <a:cubicBezTo>
                        <a:pt x="2208306" y="56777"/>
                        <a:pt x="2698376" y="218141"/>
                        <a:pt x="3137647" y="215153"/>
                      </a:cubicBezTo>
                      <a:cubicBezTo>
                        <a:pt x="3576918" y="212165"/>
                        <a:pt x="4004236" y="59765"/>
                        <a:pt x="4464424" y="53789"/>
                      </a:cubicBezTo>
                      <a:cubicBezTo>
                        <a:pt x="4924612" y="47813"/>
                        <a:pt x="5537201" y="134472"/>
                        <a:pt x="5898777" y="179295"/>
                      </a:cubicBezTo>
                      <a:cubicBezTo>
                        <a:pt x="6260354" y="224119"/>
                        <a:pt x="6427695" y="352612"/>
                        <a:pt x="6633883" y="322730"/>
                      </a:cubicBezTo>
                      <a:cubicBezTo>
                        <a:pt x="6840071" y="292848"/>
                        <a:pt x="6987988" y="146424"/>
                        <a:pt x="7135906" y="0"/>
                      </a:cubicBezTo>
                    </a:path>
                  </a:pathLst>
                </a:custGeom>
                <a:noFill/>
                <a:ln w="28575">
                  <a:solidFill>
                    <a:srgbClr val="371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810000" y="5943600"/>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𝒏</m:t>
                                </m:r>
                              </m:e>
                              <m:sub>
                                <m:r>
                                  <a:rPr lang="en-US" sz="2400" b="1" i="1" smtClean="0">
                                    <a:latin typeface="Cambria Math"/>
                                  </a:rPr>
                                  <m:t>𝑨</m:t>
                                </m:r>
                              </m:sub>
                            </m:sSub>
                          </m:oMath>
                        </m:oMathPara>
                      </a14:m>
                      <a:endParaRPr lang="en-US" sz="24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810000" y="5943600"/>
                      <a:ext cx="609600" cy="461665"/>
                    </a:xfrm>
                    <a:prstGeom prst="rect">
                      <a:avLst/>
                    </a:prstGeom>
                    <a:blipFill rotWithShape="1">
                      <a:blip r:embed="rId5" cstate="print"/>
                      <a:stretch>
                        <a:fillRect b="-1316"/>
                      </a:stretch>
                    </a:blipFill>
                  </p:spPr>
                  <p:txBody>
                    <a:bodyPr/>
                    <a:lstStyle/>
                    <a:p>
                      <a:r>
                        <a:rPr lang="en-US">
                          <a:noFill/>
                        </a:rPr>
                        <a:t> </a:t>
                      </a:r>
                    </a:p>
                  </p:txBody>
                </p:sp>
              </mc:Fallback>
            </mc:AlternateContent>
          </p:grpSp>
          <p:sp>
            <p:nvSpPr>
              <p:cNvPr id="21" name="TextBox 20"/>
              <p:cNvSpPr txBox="1"/>
              <p:nvPr/>
            </p:nvSpPr>
            <p:spPr>
              <a:xfrm>
                <a:off x="2971800" y="4850250"/>
                <a:ext cx="3352800" cy="584775"/>
              </a:xfrm>
              <a:prstGeom prst="rect">
                <a:avLst/>
              </a:prstGeom>
              <a:noFill/>
            </p:spPr>
            <p:txBody>
              <a:bodyPr wrap="square" rtlCol="0">
                <a:spAutoFit/>
              </a:bodyPr>
              <a:lstStyle/>
              <a:p>
                <a:r>
                  <a:rPr lang="en-US" sz="3200" dirty="0" smtClean="0"/>
                  <a:t>Accept (min-p &gt; R)</a:t>
                </a:r>
                <a:endParaRPr lang="en-US" sz="3200" dirty="0"/>
              </a:p>
            </p:txBody>
          </p:sp>
        </p:grpSp>
        <p:cxnSp>
          <p:nvCxnSpPr>
            <p:cNvPr id="23" name="Straight Connector 22"/>
            <p:cNvCxnSpPr/>
            <p:nvPr/>
          </p:nvCxnSpPr>
          <p:spPr>
            <a:xfrm>
              <a:off x="838200" y="4953000"/>
              <a:ext cx="0" cy="1143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81000" y="4948535"/>
            <a:ext cx="7772400" cy="1757065"/>
            <a:chOff x="381000" y="4948535"/>
            <a:chExt cx="7772400" cy="1757065"/>
          </a:xfrm>
        </p:grpSpPr>
        <p:sp>
          <p:nvSpPr>
            <p:cNvPr id="25" name="TextBox 24"/>
            <p:cNvSpPr txBox="1"/>
            <p:nvPr/>
          </p:nvSpPr>
          <p:spPr>
            <a:xfrm>
              <a:off x="381000" y="4948535"/>
              <a:ext cx="553998" cy="1447800"/>
            </a:xfrm>
            <a:prstGeom prst="rect">
              <a:avLst/>
            </a:prstGeom>
            <a:noFill/>
          </p:spPr>
          <p:txBody>
            <a:bodyPr vert="vert270" wrap="square" rtlCol="0">
              <a:spAutoFit/>
            </a:bodyPr>
            <a:lstStyle/>
            <a:p>
              <a:r>
                <a:rPr lang="en-US" sz="2400" b="1" dirty="0"/>
                <a:t>p-value</a:t>
              </a:r>
            </a:p>
          </p:txBody>
        </p:sp>
        <p:cxnSp>
          <p:nvCxnSpPr>
            <p:cNvPr id="26" name="Straight Connector 25"/>
            <p:cNvCxnSpPr/>
            <p:nvPr/>
          </p:nvCxnSpPr>
          <p:spPr>
            <a:xfrm>
              <a:off x="838200" y="6320135"/>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8200" y="6015335"/>
              <a:ext cx="7315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3810000" y="6243935"/>
                  <a:ext cx="609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a:rPr>
                            </m:ctrlPr>
                          </m:sSubPr>
                          <m:e>
                            <m:r>
                              <a:rPr lang="en-US" sz="2400" b="1" i="1" smtClean="0">
                                <a:latin typeface="Cambria Math"/>
                              </a:rPr>
                              <m:t>𝒏</m:t>
                            </m:r>
                          </m:e>
                          <m:sub>
                            <m:r>
                              <a:rPr lang="en-US" sz="2400" b="1" i="1" smtClean="0">
                                <a:latin typeface="Cambria Math"/>
                              </a:rPr>
                              <m:t>𝑨</m:t>
                            </m:r>
                          </m:sub>
                        </m:sSub>
                      </m:oMath>
                    </m:oMathPara>
                  </a14:m>
                  <a:endParaRPr lang="en-US" sz="24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3810000" y="6243935"/>
                  <a:ext cx="609600" cy="461665"/>
                </a:xfrm>
                <a:prstGeom prst="rect">
                  <a:avLst/>
                </a:prstGeom>
                <a:blipFill rotWithShape="1">
                  <a:blip r:embed="rId6" cstate="print"/>
                  <a:stretch>
                    <a:fillRect b="-1316"/>
                  </a:stretch>
                </a:blipFill>
              </p:spPr>
              <p:txBody>
                <a:bodyPr/>
                <a:lstStyle/>
                <a:p>
                  <a:r>
                    <a:rPr lang="en-US">
                      <a:noFill/>
                    </a:rPr>
                    <a:t> </a:t>
                  </a:r>
                </a:p>
              </p:txBody>
            </p:sp>
          </mc:Fallback>
        </mc:AlternateContent>
        <p:sp>
          <p:nvSpPr>
            <p:cNvPr id="29" name="TextBox 28"/>
            <p:cNvSpPr txBox="1"/>
            <p:nvPr/>
          </p:nvSpPr>
          <p:spPr>
            <a:xfrm>
              <a:off x="3886200" y="5410200"/>
              <a:ext cx="2667000" cy="584775"/>
            </a:xfrm>
            <a:prstGeom prst="rect">
              <a:avLst/>
            </a:prstGeom>
            <a:noFill/>
          </p:spPr>
          <p:txBody>
            <a:bodyPr wrap="square" rtlCol="0">
              <a:spAutoFit/>
            </a:bodyPr>
            <a:lstStyle/>
            <a:p>
              <a:r>
                <a:rPr lang="en-US" sz="3200" dirty="0" smtClean="0"/>
                <a:t>Unclear</a:t>
              </a:r>
              <a:endParaRPr lang="en-US" sz="3200" dirty="0"/>
            </a:p>
          </p:txBody>
        </p:sp>
        <p:cxnSp>
          <p:nvCxnSpPr>
            <p:cNvPr id="30" name="Straight Connector 29"/>
            <p:cNvCxnSpPr/>
            <p:nvPr/>
          </p:nvCxnSpPr>
          <p:spPr>
            <a:xfrm>
              <a:off x="838200" y="5253335"/>
              <a:ext cx="0" cy="1143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914400" y="5679576"/>
              <a:ext cx="7225553" cy="526166"/>
            </a:xfrm>
            <a:custGeom>
              <a:avLst/>
              <a:gdLst>
                <a:gd name="connsiteX0" fmla="*/ 0 w 7225553"/>
                <a:gd name="connsiteY0" fmla="*/ 75765 h 526166"/>
                <a:gd name="connsiteX1" fmla="*/ 555812 w 7225553"/>
                <a:gd name="connsiteY1" fmla="*/ 4048 h 526166"/>
                <a:gd name="connsiteX2" fmla="*/ 1362635 w 7225553"/>
                <a:gd name="connsiteY2" fmla="*/ 183342 h 526166"/>
                <a:gd name="connsiteX3" fmla="*/ 2259106 w 7225553"/>
                <a:gd name="connsiteY3" fmla="*/ 183342 h 526166"/>
                <a:gd name="connsiteX4" fmla="*/ 3173506 w 7225553"/>
                <a:gd name="connsiteY4" fmla="*/ 470212 h 526166"/>
                <a:gd name="connsiteX5" fmla="*/ 3675529 w 7225553"/>
                <a:gd name="connsiteY5" fmla="*/ 524000 h 526166"/>
                <a:gd name="connsiteX6" fmla="*/ 4625788 w 7225553"/>
                <a:gd name="connsiteY6" fmla="*/ 434353 h 526166"/>
                <a:gd name="connsiteX7" fmla="*/ 5307106 w 7225553"/>
                <a:gd name="connsiteY7" fmla="*/ 237130 h 526166"/>
                <a:gd name="connsiteX8" fmla="*/ 5952565 w 7225553"/>
                <a:gd name="connsiteY8" fmla="*/ 219200 h 526166"/>
                <a:gd name="connsiteX9" fmla="*/ 6813176 w 7225553"/>
                <a:gd name="connsiteY9" fmla="*/ 434353 h 526166"/>
                <a:gd name="connsiteX10" fmla="*/ 7225553 w 7225553"/>
                <a:gd name="connsiteY10" fmla="*/ 434353 h 5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553" h="526166">
                  <a:moveTo>
                    <a:pt x="0" y="75765"/>
                  </a:moveTo>
                  <a:cubicBezTo>
                    <a:pt x="164353" y="30941"/>
                    <a:pt x="328706" y="-13882"/>
                    <a:pt x="555812" y="4048"/>
                  </a:cubicBezTo>
                  <a:cubicBezTo>
                    <a:pt x="782918" y="21977"/>
                    <a:pt x="1078753" y="153460"/>
                    <a:pt x="1362635" y="183342"/>
                  </a:cubicBezTo>
                  <a:cubicBezTo>
                    <a:pt x="1646517" y="213224"/>
                    <a:pt x="1957294" y="135530"/>
                    <a:pt x="2259106" y="183342"/>
                  </a:cubicBezTo>
                  <a:cubicBezTo>
                    <a:pt x="2560918" y="231154"/>
                    <a:pt x="2937436" y="413436"/>
                    <a:pt x="3173506" y="470212"/>
                  </a:cubicBezTo>
                  <a:cubicBezTo>
                    <a:pt x="3409576" y="526988"/>
                    <a:pt x="3433482" y="529977"/>
                    <a:pt x="3675529" y="524000"/>
                  </a:cubicBezTo>
                  <a:cubicBezTo>
                    <a:pt x="3917576" y="518024"/>
                    <a:pt x="4353859" y="482165"/>
                    <a:pt x="4625788" y="434353"/>
                  </a:cubicBezTo>
                  <a:cubicBezTo>
                    <a:pt x="4897717" y="386541"/>
                    <a:pt x="5085977" y="272989"/>
                    <a:pt x="5307106" y="237130"/>
                  </a:cubicBezTo>
                  <a:cubicBezTo>
                    <a:pt x="5528235" y="201271"/>
                    <a:pt x="5701553" y="186330"/>
                    <a:pt x="5952565" y="219200"/>
                  </a:cubicBezTo>
                  <a:cubicBezTo>
                    <a:pt x="6203577" y="252070"/>
                    <a:pt x="6601011" y="398494"/>
                    <a:pt x="6813176" y="434353"/>
                  </a:cubicBezTo>
                  <a:cubicBezTo>
                    <a:pt x="7025341" y="470212"/>
                    <a:pt x="7125447" y="452282"/>
                    <a:pt x="7225553" y="4343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67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24</a:t>
            </a:fld>
            <a:endParaRPr lang="en-US"/>
          </a:p>
        </p:txBody>
      </p:sp>
      <p:sp>
        <p:nvSpPr>
          <p:cNvPr id="7" name="Content Placeholder 2"/>
          <p:cNvSpPr>
            <a:spLocks noGrp="1"/>
          </p:cNvSpPr>
          <p:nvPr>
            <p:ph idx="1"/>
          </p:nvPr>
        </p:nvSpPr>
        <p:spPr>
          <a:xfrm>
            <a:off x="381000" y="1265237"/>
            <a:ext cx="8229600" cy="4525963"/>
          </a:xfrm>
        </p:spPr>
        <p:txBody>
          <a:bodyPr/>
          <a:lstStyle/>
          <a:p>
            <a:pPr marL="0" indent="0">
              <a:buNone/>
            </a:pPr>
            <a:r>
              <a:rPr lang="en-US" dirty="0" smtClean="0"/>
              <a:t>Procedure:</a:t>
            </a:r>
            <a:endParaRPr lang="en-US" dirty="0"/>
          </a:p>
        </p:txBody>
      </p:sp>
      <p:sp>
        <p:nvSpPr>
          <p:cNvPr id="8"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March 2012</a:t>
            </a:r>
            <a:endParaRPr lang="en-US"/>
          </a:p>
        </p:txBody>
      </p:sp>
      <p:sp>
        <p:nvSpPr>
          <p:cNvPr id="9"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F729EE-6D5C-4C45-812D-A653C7B618B4}" type="slidenum">
              <a:rPr lang="en-US" smtClean="0"/>
              <a:pPr/>
              <a:t>24</a:t>
            </a:fld>
            <a:endParaRPr lang="en-US"/>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457200" y="1905000"/>
                <a:ext cx="83820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t>Select significance level R  (e.g. 0.05).</a:t>
                </a:r>
              </a:p>
              <a:p>
                <a:pPr marL="514350" indent="-514350">
                  <a:buFont typeface="+mj-lt"/>
                  <a:buAutoNum type="arabicPeriod"/>
                </a:pPr>
                <a:r>
                  <a:rPr lang="en-US" dirty="0" smtClean="0"/>
                  <a:t>Observe votes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𝑣</m:t>
                            </m:r>
                          </m:e>
                        </m:acc>
                      </m:e>
                      <m:sub>
                        <m:r>
                          <a:rPr lang="en-US" i="1">
                            <a:latin typeface="Cambria Math"/>
                          </a:rPr>
                          <m:t>𝐴</m:t>
                        </m:r>
                      </m:sub>
                    </m:sSub>
                    <m:r>
                      <a:rPr lang="en-US" i="1">
                        <a:latin typeface="Cambria Math"/>
                      </a:rPr>
                      <m:t>&gt;</m:t>
                    </m:r>
                    <m:sSub>
                      <m:sSubPr>
                        <m:ctrlPr>
                          <a:rPr lang="en-US" i="1">
                            <a:latin typeface="Cambria Math"/>
                          </a:rPr>
                        </m:ctrlPr>
                      </m:sSubPr>
                      <m:e>
                        <m:acc>
                          <m:accPr>
                            <m:chr m:val="̂"/>
                            <m:ctrlPr>
                              <a:rPr lang="en-US" i="1">
                                <a:latin typeface="Cambria Math"/>
                              </a:rPr>
                            </m:ctrlPr>
                          </m:accPr>
                          <m:e>
                            <m:r>
                              <a:rPr lang="en-US" i="1">
                                <a:latin typeface="Cambria Math"/>
                              </a:rPr>
                              <m:t>𝑣</m:t>
                            </m:r>
                          </m:e>
                        </m:acc>
                      </m:e>
                      <m:sub>
                        <m:r>
                          <a:rPr lang="en-US" i="1">
                            <a:latin typeface="Cambria Math"/>
                          </a:rPr>
                          <m:t>𝐵</m:t>
                        </m:r>
                      </m:sub>
                    </m:sSub>
                  </m:oMath>
                </a14:m>
                <a:r>
                  <a:rPr lang="en-US" dirty="0" smtClean="0"/>
                  <a:t> .</a:t>
                </a:r>
              </a:p>
              <a:p>
                <a:pPr marL="514350" indent="-514350">
                  <a:buFont typeface="+mj-lt"/>
                  <a:buAutoNum type="arabicPeriod"/>
                </a:pPr>
                <a:r>
                  <a:rPr lang="en-US" dirty="0" smtClean="0"/>
                  <a:t>Compute </a:t>
                </a:r>
                <a14:m>
                  <m:oMath xmlns:m="http://schemas.openxmlformats.org/officeDocument/2006/math">
                    <m:acc>
                      <m:accPr>
                        <m:chr m:val="̂"/>
                        <m:ctrlPr>
                          <a:rPr lang="en-US" b="0" i="1" dirty="0" smtClean="0">
                            <a:latin typeface="Cambria Math"/>
                          </a:rPr>
                        </m:ctrlPr>
                      </m:accPr>
                      <m:e>
                        <m:r>
                          <a:rPr lang="en-US" b="0" i="1" dirty="0" smtClean="0">
                            <a:latin typeface="Cambria Math"/>
                          </a:rPr>
                          <m:t>𝛽</m:t>
                        </m:r>
                      </m:e>
                    </m:acc>
                  </m:oMath>
                </a14:m>
                <a:r>
                  <a:rPr lang="en-US" i="1" dirty="0" smtClean="0"/>
                  <a:t>.</a:t>
                </a:r>
              </a:p>
              <a:p>
                <a:pPr marL="514350" indent="-514350">
                  <a:buFont typeface="+mj-lt"/>
                  <a:buAutoNum type="arabicPeriod"/>
                </a:pPr>
                <a:r>
                  <a:rPr lang="en-US" dirty="0" smtClean="0"/>
                  <a:t>If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b="0" i="0" smtClean="0">
                                <a:latin typeface="Cambria Math"/>
                              </a:rPr>
                              <m:t>max</m:t>
                            </m:r>
                          </m:e>
                          <m:lim>
                            <m:sSub>
                              <m:sSubPr>
                                <m:ctrlPr>
                                  <a:rPr lang="en-US" i="1">
                                    <a:latin typeface="Cambria Math"/>
                                  </a:rPr>
                                </m:ctrlPr>
                              </m:sSubPr>
                              <m:e>
                                <m:r>
                                  <a:rPr lang="en-US" i="1">
                                    <a:latin typeface="Cambria Math"/>
                                  </a:rPr>
                                  <m:t>𝑛</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𝐵</m:t>
                                </m:r>
                              </m:sub>
                            </m:sSub>
                          </m:lim>
                        </m:limLow>
                      </m:fName>
                      <m:e>
                        <m:r>
                          <a:rPr lang="en-US" b="0" i="1" smtClean="0">
                            <a:latin typeface="Cambria Math"/>
                          </a:rPr>
                          <m:t>𝑝</m:t>
                        </m:r>
                      </m:e>
                    </m:func>
                  </m:oMath>
                </a14:m>
                <a:r>
                  <a:rPr lang="en-US" dirty="0" smtClean="0"/>
                  <a:t>-value &lt; R, </a:t>
                </a:r>
                <a:r>
                  <a:rPr lang="en-US" dirty="0"/>
                  <a:t>reject</a:t>
                </a:r>
                <a:r>
                  <a:rPr lang="en-US" dirty="0" smtClean="0"/>
                  <a:t>.</a:t>
                </a:r>
              </a:p>
              <a:p>
                <a:pPr marL="514350" indent="-514350">
                  <a:buFont typeface="+mj-lt"/>
                  <a:buAutoNum type="arabicPeriod"/>
                </a:pPr>
                <a:r>
                  <a:rPr lang="en-US" dirty="0"/>
                  <a:t>If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b="0" i="0" smtClean="0">
                                <a:latin typeface="Cambria Math"/>
                              </a:rPr>
                              <m:t>min</m:t>
                            </m:r>
                          </m:e>
                          <m:lim>
                            <m:sSub>
                              <m:sSubPr>
                                <m:ctrlPr>
                                  <a:rPr lang="en-US" i="1">
                                    <a:latin typeface="Cambria Math"/>
                                  </a:rPr>
                                </m:ctrlPr>
                              </m:sSubPr>
                              <m:e>
                                <m:r>
                                  <a:rPr lang="en-US" i="1">
                                    <a:latin typeface="Cambria Math"/>
                                  </a:rPr>
                                  <m:t>𝑛</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𝐵</m:t>
                                </m:r>
                              </m:sub>
                            </m:sSub>
                          </m:lim>
                        </m:limLow>
                      </m:fName>
                      <m:e>
                        <m:r>
                          <a:rPr lang="en-US" i="1">
                            <a:latin typeface="Cambria Math"/>
                          </a:rPr>
                          <m:t>𝑝</m:t>
                        </m:r>
                      </m:e>
                    </m:func>
                  </m:oMath>
                </a14:m>
                <a:r>
                  <a:rPr lang="en-US" dirty="0"/>
                  <a:t>-value </a:t>
                </a:r>
                <a:r>
                  <a:rPr lang="en-US" dirty="0" smtClean="0"/>
                  <a:t>&gt; </a:t>
                </a:r>
                <a:r>
                  <a:rPr lang="en-US" dirty="0"/>
                  <a:t>R</a:t>
                </a:r>
                <a:r>
                  <a:rPr lang="en-US" dirty="0" smtClean="0"/>
                  <a:t>, don’t reject</a:t>
                </a:r>
                <a:r>
                  <a:rPr lang="en-US" dirty="0"/>
                  <a:t>.</a:t>
                </a:r>
              </a:p>
              <a:p>
                <a:pPr marL="514350" indent="-514350">
                  <a:buFont typeface="+mj-lt"/>
                  <a:buAutoNum type="arabicPeriod"/>
                </a:pPr>
                <a:r>
                  <a:rPr lang="en-US" dirty="0" smtClean="0"/>
                  <a:t>Else, inconclusive whether to reject or not.</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57200" y="1905000"/>
                <a:ext cx="8382000" cy="4343400"/>
              </a:xfrm>
              <a:prstGeom prst="rect">
                <a:avLst/>
              </a:prstGeom>
              <a:blipFill rotWithShape="1">
                <a:blip r:embed="rId3"/>
                <a:stretch>
                  <a:fillRect l="-1891" t="-2107"/>
                </a:stretch>
              </a:blipFill>
            </p:spPr>
            <p:txBody>
              <a:bodyPr/>
              <a:lstStyle/>
              <a:p>
                <a:r>
                  <a:rPr lang="en-US">
                    <a:noFill/>
                  </a:rPr>
                  <a:t> </a:t>
                </a:r>
              </a:p>
            </p:txBody>
          </p:sp>
        </mc:Fallback>
      </mc:AlternateContent>
      <p:sp>
        <p:nvSpPr>
          <p:cNvPr id="11" name="Title 10"/>
          <p:cNvSpPr>
            <a:spLocks noGrp="1"/>
          </p:cNvSpPr>
          <p:nvPr>
            <p:ph type="title"/>
          </p:nvPr>
        </p:nvSpPr>
        <p:spPr/>
        <p:txBody>
          <a:bodyPr/>
          <a:lstStyle/>
          <a:p>
            <a:r>
              <a:rPr lang="en-US" dirty="0" smtClean="0"/>
              <a:t>Our statistical test</a:t>
            </a:r>
            <a:endParaRPr lang="en-US" dirty="0"/>
          </a:p>
        </p:txBody>
      </p:sp>
    </p:spTree>
    <p:extLst>
      <p:ext uri="{BB962C8B-B14F-4D97-AF65-F5344CB8AC3E}">
        <p14:creationId xmlns:p14="http://schemas.microsoft.com/office/powerpoint/2010/main" val="224755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and picking a test statistic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b="1" dirty="0" smtClean="0">
                    <a:latin typeface="Cambria Math"/>
                  </a:rPr>
                  <a:t>Supporters		</a:t>
                </a:r>
                <a14:m>
                  <m:oMath xmlns:m="http://schemas.openxmlformats.org/officeDocument/2006/math">
                    <m:sSub>
                      <m:sSubPr>
                        <m:ctrlPr>
                          <a:rPr lang="en-US" b="1" i="1" smtClean="0">
                            <a:latin typeface="Cambria Math"/>
                          </a:rPr>
                        </m:ctrlPr>
                      </m:sSubPr>
                      <m:e>
                        <m:r>
                          <a:rPr lang="en-US" b="1" i="1" smtClean="0">
                            <a:latin typeface="Cambria Math"/>
                          </a:rPr>
                          <m:t>𝝅</m:t>
                        </m:r>
                      </m:e>
                      <m:sub>
                        <m:r>
                          <a:rPr lang="en-US" b="1" i="1" smtClean="0">
                            <a:latin typeface="Cambria Math"/>
                          </a:rPr>
                          <m:t>𝑴</m:t>
                        </m:r>
                      </m:sub>
                    </m:sSub>
                  </m:oMath>
                </a14:m>
                <a:r>
                  <a:rPr lang="en-US" b="1" dirty="0" smtClean="0">
                    <a:latin typeface="Cambria Math"/>
                  </a:rPr>
                  <a:t>		         Observed</a:t>
                </a:r>
                <a:endParaRPr lang="en-US" b="1" dirty="0">
                  <a:latin typeface="Cambria Math"/>
                </a:endParaRPr>
              </a:p>
              <a:p>
                <a:pPr marL="0" indent="0">
                  <a:buNone/>
                </a:pP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𝐴</m:t>
                        </m:r>
                      </m:sub>
                    </m:sSub>
                  </m:oMath>
                </a14:m>
                <a:r>
                  <a:rPr lang="en-US" dirty="0" smtClean="0"/>
                  <a:t> (?)						92  =  </a:t>
                </a:r>
                <a14:m>
                  <m:oMath xmlns:m="http://schemas.openxmlformats.org/officeDocument/2006/math">
                    <m:sSub>
                      <m:sSubPr>
                        <m:ctrlPr>
                          <a:rPr lang="en-US" b="0" i="1" dirty="0" smtClean="0">
                            <a:latin typeface="Cambria Math"/>
                          </a:rPr>
                        </m:ctrlPr>
                      </m:sSubPr>
                      <m:e>
                        <m:acc>
                          <m:accPr>
                            <m:chr m:val="̂"/>
                            <m:ctrlPr>
                              <a:rPr lang="en-US" b="0" i="1" smtClean="0">
                                <a:latin typeface="Cambria Math"/>
                              </a:rPr>
                            </m:ctrlPr>
                          </m:accPr>
                          <m:e>
                            <m:r>
                              <a:rPr lang="en-US" b="0" i="1" smtClean="0">
                                <a:latin typeface="Cambria Math"/>
                              </a:rPr>
                              <m:t>𝑣</m:t>
                            </m:r>
                          </m:e>
                        </m:acc>
                      </m:e>
                      <m:sub>
                        <m:r>
                          <a:rPr lang="en-US" b="0" i="1" dirty="0" smtClean="0">
                            <a:latin typeface="Cambria Math"/>
                          </a:rPr>
                          <m:t>𝐴</m:t>
                        </m:r>
                      </m:sub>
                    </m:sSub>
                  </m:oMath>
                </a14:m>
                <a:endParaRPr lang="en-US" dirty="0" smtClean="0"/>
              </a:p>
              <a:p>
                <a:pPr marL="0" indent="0">
                  <a:buNone/>
                </a:pPr>
                <a:endParaRPr lang="en-US" dirty="0"/>
              </a:p>
              <a:p>
                <a:pPr marL="0" indent="0">
                  <a:buNone/>
                </a:pP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𝐵</m:t>
                        </m:r>
                      </m:sub>
                    </m:sSub>
                  </m:oMath>
                </a14:m>
                <a:r>
                  <a:rPr lang="en-US" dirty="0" smtClean="0"/>
                  <a:t> (?)						80  = </a:t>
                </a:r>
                <a14:m>
                  <m:oMath xmlns:m="http://schemas.openxmlformats.org/officeDocument/2006/math">
                    <m:sSub>
                      <m:sSubPr>
                        <m:ctrlPr>
                          <a:rPr lang="en-US" i="1" dirty="0">
                            <a:latin typeface="Cambria Math"/>
                          </a:rPr>
                        </m:ctrlPr>
                      </m:sSubPr>
                      <m:e>
                        <m:r>
                          <a:rPr lang="en-US" b="0" i="1" dirty="0" smtClean="0">
                            <a:latin typeface="Cambria Math"/>
                          </a:rPr>
                          <m:t> </m:t>
                        </m:r>
                        <m:acc>
                          <m:accPr>
                            <m:chr m:val="̂"/>
                            <m:ctrlPr>
                              <a:rPr lang="en-US" i="1">
                                <a:latin typeface="Cambria Math"/>
                              </a:rPr>
                            </m:ctrlPr>
                          </m:accPr>
                          <m:e>
                            <m:r>
                              <a:rPr lang="en-US" i="1">
                                <a:latin typeface="Cambria Math"/>
                              </a:rPr>
                              <m:t>𝑣</m:t>
                            </m:r>
                          </m:e>
                        </m:acc>
                      </m:e>
                      <m:sub>
                        <m:r>
                          <a:rPr lang="en-US" b="0" i="1" smtClean="0">
                            <a:latin typeface="Cambria Math"/>
                          </a:rPr>
                          <m:t>𝐵</m:t>
                        </m:r>
                      </m:sub>
                    </m:sSub>
                  </m:oMath>
                </a14:m>
                <a:endParaRPr lang="en-US" dirty="0" smtClean="0"/>
              </a:p>
              <a:p>
                <a:pPr marL="0" indent="0">
                  <a:buNone/>
                </a:pPr>
                <a:endParaRPr lang="en-US" dirty="0" smtClean="0"/>
              </a:p>
              <a:p>
                <a:pPr marL="0" indent="0">
                  <a:buNone/>
                </a:pPr>
                <a:endParaRPr lang="en-US" dirty="0"/>
              </a:p>
              <a:p>
                <a:pPr marL="0" indent="0">
                  <a:buNone/>
                </a:pPr>
                <a:r>
                  <a:rPr lang="en-US" dirty="0"/>
                  <a:t>		 </a:t>
                </a:r>
                <a:r>
                  <a:rPr lang="en-US" dirty="0" smtClean="0"/>
                  <a:t>	</a:t>
                </a:r>
                <a14:m>
                  <m:oMath xmlns:m="http://schemas.openxmlformats.org/officeDocument/2006/math">
                    <m:sSub>
                      <m:sSubPr>
                        <m:ctrlPr>
                          <a:rPr lang="en-US" i="1" dirty="0">
                            <a:latin typeface="Cambria Math"/>
                          </a:rPr>
                        </m:ctrlPr>
                      </m:sSubPr>
                      <m:e>
                        <m:r>
                          <a:rPr lang="en-US" i="1" dirty="0">
                            <a:latin typeface="Cambria Math"/>
                          </a:rPr>
                          <m:t> </m:t>
                        </m:r>
                        <m:r>
                          <a:rPr lang="en-US" b="0" i="1" dirty="0" smtClean="0">
                            <a:latin typeface="Cambria Math"/>
                          </a:rPr>
                          <m:t>𝛽</m:t>
                        </m:r>
                        <m:r>
                          <a:rPr lang="en-US" b="0" i="1" dirty="0" smtClean="0">
                            <a:latin typeface="Cambria Math"/>
                          </a:rPr>
                          <m:t>(</m:t>
                        </m:r>
                        <m:acc>
                          <m:accPr>
                            <m:chr m:val="̂"/>
                            <m:ctrlPr>
                              <a:rPr lang="en-US" i="1">
                                <a:latin typeface="Cambria Math"/>
                              </a:rPr>
                            </m:ctrlPr>
                          </m:accPr>
                          <m:e>
                            <m:r>
                              <a:rPr lang="en-US" i="1">
                                <a:latin typeface="Cambria Math"/>
                              </a:rPr>
                              <m:t>𝑣</m:t>
                            </m:r>
                          </m:e>
                        </m:acc>
                      </m:e>
                      <m:sub>
                        <m:r>
                          <a:rPr lang="en-US" b="0" i="1" smtClean="0">
                            <a:latin typeface="Cambria Math"/>
                          </a:rPr>
                          <m:t>𝐴</m:t>
                        </m:r>
                      </m:sub>
                    </m:sSub>
                    <m:r>
                      <a:rPr lang="en-US" b="0" i="1" smtClean="0">
                        <a:latin typeface="Cambria Math"/>
                      </a:rPr>
                      <m:t>,</m:t>
                    </m:r>
                    <m:sSub>
                      <m:sSubPr>
                        <m:ctrlPr>
                          <a:rPr lang="en-US" i="1" dirty="0">
                            <a:latin typeface="Cambria Math"/>
                          </a:rPr>
                        </m:ctrlPr>
                      </m:sSubPr>
                      <m:e>
                        <m:r>
                          <a:rPr lang="en-US" i="1" dirty="0">
                            <a:latin typeface="Cambria Math"/>
                          </a:rPr>
                          <m:t> </m:t>
                        </m:r>
                        <m:acc>
                          <m:accPr>
                            <m:chr m:val="̂"/>
                            <m:ctrlPr>
                              <a:rPr lang="en-US" i="1">
                                <a:latin typeface="Cambria Math"/>
                              </a:rPr>
                            </m:ctrlPr>
                          </m:accPr>
                          <m:e>
                            <m:r>
                              <a:rPr lang="en-US" i="1">
                                <a:latin typeface="Cambria Math"/>
                              </a:rPr>
                              <m:t>𝑣</m:t>
                            </m:r>
                          </m:e>
                        </m:acc>
                      </m:e>
                      <m:sub>
                        <m:r>
                          <a:rPr lang="en-US" i="1">
                            <a:latin typeface="Cambria Math"/>
                          </a:rPr>
                          <m:t>𝐵</m:t>
                        </m:r>
                      </m:sub>
                    </m:sSub>
                    <m:r>
                      <a:rPr lang="en-US" b="0" i="1" smtClean="0">
                        <a:latin typeface="Cambria Math"/>
                      </a:rPr>
                      <m:t>)= </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3" cstate="print"/>
                <a:stretch>
                  <a:fillRect l="-1852" t="-1601" r="-22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25</a:t>
            </a:fld>
            <a:endParaRPr lang="en-US"/>
          </a:p>
        </p:txBody>
      </p:sp>
      <p:grpSp>
        <p:nvGrpSpPr>
          <p:cNvPr id="11" name="Group 10"/>
          <p:cNvGrpSpPr/>
          <p:nvPr/>
        </p:nvGrpSpPr>
        <p:grpSpPr>
          <a:xfrm>
            <a:off x="1828800" y="2209800"/>
            <a:ext cx="4953000" cy="1569660"/>
            <a:chOff x="1828800" y="3505200"/>
            <a:chExt cx="4953000" cy="1569660"/>
          </a:xfrm>
        </p:grpSpPr>
        <p:sp>
          <p:nvSpPr>
            <p:cNvPr id="6" name="TextBox 5"/>
            <p:cNvSpPr txBox="1"/>
            <p:nvPr/>
          </p:nvSpPr>
          <p:spPr>
            <a:xfrm>
              <a:off x="3339353" y="3505200"/>
              <a:ext cx="2286000" cy="1569660"/>
            </a:xfrm>
            <a:prstGeom prst="rect">
              <a:avLst/>
            </a:prstGeom>
            <a:noFill/>
            <a:ln w="57150">
              <a:solidFill>
                <a:srgbClr val="FF0000"/>
              </a:solidFill>
            </a:ln>
          </p:spPr>
          <p:txBody>
            <a:bodyPr wrap="square" rtlCol="0">
              <a:spAutoFit/>
            </a:bodyPr>
            <a:lstStyle/>
            <a:p>
              <a:r>
                <a:rPr lang="en-US" sz="3200" b="1" dirty="0" smtClean="0"/>
                <a:t>False-name-</a:t>
              </a:r>
            </a:p>
            <a:p>
              <a:r>
                <a:rPr lang="en-US" sz="3200" b="1" dirty="0"/>
                <a:t>l</a:t>
              </a:r>
              <a:r>
                <a:rPr lang="en-US" sz="3200" b="1" dirty="0" smtClean="0"/>
                <a:t>imiting</a:t>
              </a:r>
            </a:p>
            <a:p>
              <a:r>
                <a:rPr lang="en-US" sz="3200" b="1" dirty="0" smtClean="0"/>
                <a:t>method M</a:t>
              </a:r>
              <a:endParaRPr lang="en-US" sz="3200" b="1" dirty="0"/>
            </a:p>
          </p:txBody>
        </p:sp>
        <p:sp>
          <p:nvSpPr>
            <p:cNvPr id="7" name="Right Arrow 6"/>
            <p:cNvSpPr/>
            <p:nvPr/>
          </p:nvSpPr>
          <p:spPr>
            <a:xfrm>
              <a:off x="1828800" y="3657600"/>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753100" y="3615018"/>
              <a:ext cx="10287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828800" y="4693860"/>
              <a:ext cx="1295400" cy="381000"/>
            </a:xfrm>
            <a:prstGeom prst="rightArrow">
              <a:avLst/>
            </a:prstGeom>
            <a:solidFill>
              <a:srgbClr val="00B050"/>
            </a:solidFill>
            <a:ln>
              <a:solidFill>
                <a:srgbClr val="00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753100" y="4651278"/>
              <a:ext cx="1028700" cy="381000"/>
            </a:xfrm>
            <a:prstGeom prst="rightArrow">
              <a:avLst/>
            </a:prstGeom>
            <a:solidFill>
              <a:srgbClr val="00B050"/>
            </a:solidFill>
            <a:ln>
              <a:solidFill>
                <a:srgbClr val="00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021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test statistic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09800"/>
                <a:ext cx="8229600" cy="838200"/>
              </a:xfrm>
            </p:spPr>
            <p:txBody>
              <a:bodyPr>
                <a:normAutofit/>
              </a:bodyPr>
              <a:lstStyle/>
              <a:p>
                <a:pPr marL="0" indent="0">
                  <a:buNone/>
                </a:pPr>
                <a:r>
                  <a:rPr lang="en-US" sz="3000" dirty="0" smtClean="0"/>
                  <a:t>Difference rule:		</a:t>
                </a:r>
                <a14:m>
                  <m:oMath xmlns:m="http://schemas.openxmlformats.org/officeDocument/2006/math">
                    <m:acc>
                      <m:accPr>
                        <m:chr m:val="̂"/>
                        <m:ctrlPr>
                          <a:rPr lang="en-US" sz="3000" i="1">
                            <a:latin typeface="Cambria Math"/>
                          </a:rPr>
                        </m:ctrlPr>
                      </m:accPr>
                      <m:e>
                        <m:r>
                          <a:rPr lang="en-US" sz="3000" i="1">
                            <a:latin typeface="Cambria Math"/>
                          </a:rPr>
                          <m:t>𝛽</m:t>
                        </m:r>
                      </m:e>
                    </m:acc>
                    <m:r>
                      <a:rPr lang="en-US" sz="3000" i="1" dirty="0">
                        <a:latin typeface="Cambria Math"/>
                      </a:rPr>
                      <m:t>=</m:t>
                    </m:r>
                    <m:sSub>
                      <m:sSubPr>
                        <m:ctrlPr>
                          <a:rPr lang="en-US" sz="3000" i="1" dirty="0">
                            <a:latin typeface="Cambria Math"/>
                          </a:rPr>
                        </m:ctrlPr>
                      </m:sSubPr>
                      <m:e>
                        <m:acc>
                          <m:accPr>
                            <m:chr m:val="̂"/>
                            <m:ctrlPr>
                              <a:rPr lang="en-US" sz="3000" i="1" dirty="0">
                                <a:latin typeface="Cambria Math"/>
                              </a:rPr>
                            </m:ctrlPr>
                          </m:accPr>
                          <m:e>
                            <m:r>
                              <a:rPr lang="en-US" sz="3000" i="1" dirty="0">
                                <a:latin typeface="Cambria Math"/>
                              </a:rPr>
                              <m:t>𝑣</m:t>
                            </m:r>
                          </m:e>
                        </m:acc>
                      </m:e>
                      <m:sub>
                        <m:r>
                          <a:rPr lang="en-US" sz="3000" i="1" dirty="0">
                            <a:latin typeface="Cambria Math"/>
                          </a:rPr>
                          <m:t>𝐴</m:t>
                        </m:r>
                      </m:sub>
                    </m:sSub>
                    <m:r>
                      <a:rPr lang="en-US" sz="3000" i="1" dirty="0">
                        <a:latin typeface="Cambria Math"/>
                      </a:rPr>
                      <m:t>−</m:t>
                    </m:r>
                    <m:sSub>
                      <m:sSubPr>
                        <m:ctrlPr>
                          <a:rPr lang="en-US" sz="3000" i="1" dirty="0">
                            <a:latin typeface="Cambria Math"/>
                          </a:rPr>
                        </m:ctrlPr>
                      </m:sSubPr>
                      <m:e>
                        <m:acc>
                          <m:accPr>
                            <m:chr m:val="̂"/>
                            <m:ctrlPr>
                              <a:rPr lang="en-US" sz="3000" i="1" dirty="0">
                                <a:latin typeface="Cambria Math"/>
                              </a:rPr>
                            </m:ctrlPr>
                          </m:accPr>
                          <m:e>
                            <m:r>
                              <a:rPr lang="en-US" sz="3000" i="1" dirty="0">
                                <a:latin typeface="Cambria Math"/>
                              </a:rPr>
                              <m:t>𝑣</m:t>
                            </m:r>
                          </m:e>
                        </m:acc>
                      </m:e>
                      <m:sub>
                        <m:r>
                          <a:rPr lang="en-US" sz="3000" i="1" dirty="0">
                            <a:latin typeface="Cambria Math"/>
                          </a:rPr>
                          <m:t>𝐵</m:t>
                        </m:r>
                      </m:sub>
                    </m:sSub>
                    <m:r>
                      <a:rPr lang="en-US" sz="3000" i="1" dirty="0">
                        <a:latin typeface="Cambria Math"/>
                      </a:rPr>
                      <m:t>=12</m:t>
                    </m:r>
                  </m:oMath>
                </a14:m>
                <a:endParaRPr lang="en-US" sz="3000" dirty="0"/>
              </a:p>
              <a:p>
                <a:pPr marL="0" indent="0">
                  <a:buNone/>
                </a:pPr>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09800"/>
                <a:ext cx="8229600" cy="838200"/>
              </a:xfrm>
              <a:blipFill rotWithShape="1">
                <a:blip r:embed="rId3" cstate="print"/>
                <a:stretch>
                  <a:fillRect l="-1704" t="-583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26</a:t>
            </a:fld>
            <a:endParaRPr lang="en-US"/>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457200" y="3276600"/>
                <a:ext cx="82296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000" dirty="0" smtClean="0"/>
                  <a:t>Percent rule:	</a:t>
                </a:r>
                <a:r>
                  <a:rPr lang="en-US" sz="3000" dirty="0"/>
                  <a:t>	</a:t>
                </a:r>
                <a14:m>
                  <m:oMath xmlns:m="http://schemas.openxmlformats.org/officeDocument/2006/math">
                    <m:acc>
                      <m:accPr>
                        <m:chr m:val="̂"/>
                        <m:ctrlPr>
                          <a:rPr lang="en-US" sz="3000" i="1">
                            <a:latin typeface="Cambria Math"/>
                          </a:rPr>
                        </m:ctrlPr>
                      </m:accPr>
                      <m:e>
                        <m:r>
                          <a:rPr lang="en-US" sz="3000" i="1">
                            <a:latin typeface="Cambria Math"/>
                          </a:rPr>
                          <m:t>𝛽</m:t>
                        </m:r>
                      </m:e>
                    </m:acc>
                    <m:r>
                      <a:rPr lang="en-US" sz="3000" i="1" dirty="0">
                        <a:latin typeface="Cambria Math"/>
                      </a:rPr>
                      <m:t>=</m:t>
                    </m:r>
                    <m:f>
                      <m:fPr>
                        <m:ctrlPr>
                          <a:rPr lang="en-US" sz="3000" i="1" dirty="0" smtClean="0">
                            <a:latin typeface="Cambria Math"/>
                          </a:rPr>
                        </m:ctrlPr>
                      </m:fPr>
                      <m:num>
                        <m:sSub>
                          <m:sSubPr>
                            <m:ctrlPr>
                              <a:rPr lang="en-US" sz="3000" i="1" dirty="0" smtClean="0">
                                <a:latin typeface="Cambria Math"/>
                              </a:rPr>
                            </m:ctrlPr>
                          </m:sSubPr>
                          <m:e>
                            <m:acc>
                              <m:accPr>
                                <m:chr m:val="̂"/>
                                <m:ctrlPr>
                                  <a:rPr lang="en-US" sz="3000" i="1" dirty="0" smtClean="0">
                                    <a:latin typeface="Cambria Math"/>
                                  </a:rPr>
                                </m:ctrlPr>
                              </m:accPr>
                              <m:e>
                                <m:r>
                                  <a:rPr lang="en-US" sz="3000" i="1" dirty="0" smtClean="0">
                                    <a:latin typeface="Cambria Math"/>
                                  </a:rPr>
                                  <m:t>𝑣</m:t>
                                </m:r>
                              </m:e>
                            </m:acc>
                          </m:e>
                          <m:sub>
                            <m:r>
                              <a:rPr lang="en-US" sz="3000" i="1" dirty="0" smtClean="0">
                                <a:latin typeface="Cambria Math"/>
                              </a:rPr>
                              <m:t>𝐴</m:t>
                            </m:r>
                          </m:sub>
                        </m:sSub>
                        <m:r>
                          <a:rPr lang="en-US" sz="3000" i="1" dirty="0">
                            <a:latin typeface="Cambria Math"/>
                          </a:rPr>
                          <m:t>−</m:t>
                        </m:r>
                        <m:sSub>
                          <m:sSubPr>
                            <m:ctrlPr>
                              <a:rPr lang="en-US" sz="3000" i="1" dirty="0">
                                <a:latin typeface="Cambria Math"/>
                              </a:rPr>
                            </m:ctrlPr>
                          </m:sSubPr>
                          <m:e>
                            <m:acc>
                              <m:accPr>
                                <m:chr m:val="̂"/>
                                <m:ctrlPr>
                                  <a:rPr lang="en-US" sz="3000" i="1" dirty="0">
                                    <a:latin typeface="Cambria Math"/>
                                  </a:rPr>
                                </m:ctrlPr>
                              </m:accPr>
                              <m:e>
                                <m:r>
                                  <a:rPr lang="en-US" sz="3000" i="1" dirty="0">
                                    <a:latin typeface="Cambria Math"/>
                                  </a:rPr>
                                  <m:t>𝑣</m:t>
                                </m:r>
                              </m:e>
                            </m:acc>
                          </m:e>
                          <m:sub>
                            <m:r>
                              <a:rPr lang="en-US" sz="3000" i="1" dirty="0" smtClean="0">
                                <a:latin typeface="Cambria Math"/>
                              </a:rPr>
                              <m:t>𝐵</m:t>
                            </m:r>
                          </m:sub>
                        </m:sSub>
                      </m:num>
                      <m:den>
                        <m:acc>
                          <m:accPr>
                            <m:chr m:val="̂"/>
                            <m:ctrlPr>
                              <a:rPr lang="en-US" sz="3000" i="1" dirty="0" smtClean="0">
                                <a:latin typeface="Cambria Math"/>
                              </a:rPr>
                            </m:ctrlPr>
                          </m:accPr>
                          <m:e>
                            <m:r>
                              <a:rPr lang="en-US" sz="3000" i="1" dirty="0" smtClean="0">
                                <a:latin typeface="Cambria Math"/>
                              </a:rPr>
                              <m:t>𝑣</m:t>
                            </m:r>
                          </m:e>
                        </m:acc>
                      </m:den>
                    </m:f>
                    <m:r>
                      <a:rPr lang="en-US" sz="3000" i="1" dirty="0" smtClean="0">
                        <a:latin typeface="Cambria Math"/>
                      </a:rPr>
                      <m:t>≈0.07</m:t>
                    </m:r>
                  </m:oMath>
                </a14:m>
                <a:endParaRPr lang="en-US" sz="30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457200" y="3276600"/>
                <a:ext cx="8229600" cy="1524000"/>
              </a:xfrm>
              <a:prstGeom prst="rect">
                <a:avLst/>
              </a:prstGeom>
              <a:blipFill rotWithShape="1">
                <a:blip r:embed="rId4" cstate="print"/>
                <a:stretch>
                  <a:fillRect l="-1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457200" y="4648200"/>
                <a:ext cx="8229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smtClean="0"/>
                  <a:t>General form: 		</a:t>
                </a:r>
                <a14:m>
                  <m:oMath xmlns:m="http://schemas.openxmlformats.org/officeDocument/2006/math">
                    <m:acc>
                      <m:accPr>
                        <m:chr m:val="̂"/>
                        <m:ctrlPr>
                          <a:rPr lang="en-US" sz="3000" i="1">
                            <a:latin typeface="Cambria Math"/>
                          </a:rPr>
                        </m:ctrlPr>
                      </m:accPr>
                      <m:e>
                        <m:r>
                          <a:rPr lang="en-US" sz="3000" i="1">
                            <a:latin typeface="Cambria Math"/>
                          </a:rPr>
                          <m:t>𝛽</m:t>
                        </m:r>
                      </m:e>
                    </m:acc>
                    <m:r>
                      <a:rPr lang="en-US" sz="3000" i="1" dirty="0">
                        <a:latin typeface="Cambria Math"/>
                      </a:rPr>
                      <m:t>=</m:t>
                    </m:r>
                    <m:f>
                      <m:fPr>
                        <m:ctrlPr>
                          <a:rPr lang="en-US" sz="3000" i="1" dirty="0" smtClean="0">
                            <a:latin typeface="Cambria Math"/>
                          </a:rPr>
                        </m:ctrlPr>
                      </m:fPr>
                      <m:num>
                        <m:sSub>
                          <m:sSubPr>
                            <m:ctrlPr>
                              <a:rPr lang="en-US" sz="3000" i="1" dirty="0">
                                <a:latin typeface="Cambria Math"/>
                              </a:rPr>
                            </m:ctrlPr>
                          </m:sSubPr>
                          <m:e>
                            <m:acc>
                              <m:accPr>
                                <m:chr m:val="̂"/>
                                <m:ctrlPr>
                                  <a:rPr lang="en-US" sz="3000" i="1" dirty="0">
                                    <a:latin typeface="Cambria Math"/>
                                  </a:rPr>
                                </m:ctrlPr>
                              </m:accPr>
                              <m:e>
                                <m:r>
                                  <a:rPr lang="en-US" sz="3000" i="1" dirty="0">
                                    <a:latin typeface="Cambria Math"/>
                                  </a:rPr>
                                  <m:t>𝑣</m:t>
                                </m:r>
                              </m:e>
                            </m:acc>
                          </m:e>
                          <m:sub>
                            <m:r>
                              <a:rPr lang="en-US" sz="3000" i="1" dirty="0">
                                <a:latin typeface="Cambria Math"/>
                              </a:rPr>
                              <m:t>𝐴</m:t>
                            </m:r>
                          </m:sub>
                        </m:sSub>
                        <m:r>
                          <a:rPr lang="en-US" sz="3000" i="1" dirty="0">
                            <a:latin typeface="Cambria Math"/>
                          </a:rPr>
                          <m:t>−</m:t>
                        </m:r>
                        <m:sSub>
                          <m:sSubPr>
                            <m:ctrlPr>
                              <a:rPr lang="en-US" sz="3000" i="1" dirty="0">
                                <a:latin typeface="Cambria Math"/>
                              </a:rPr>
                            </m:ctrlPr>
                          </m:sSubPr>
                          <m:e>
                            <m:acc>
                              <m:accPr>
                                <m:chr m:val="̂"/>
                                <m:ctrlPr>
                                  <a:rPr lang="en-US" sz="3000" i="1" dirty="0">
                                    <a:latin typeface="Cambria Math"/>
                                  </a:rPr>
                                </m:ctrlPr>
                              </m:accPr>
                              <m:e>
                                <m:r>
                                  <a:rPr lang="en-US" sz="3000" i="1" dirty="0">
                                    <a:latin typeface="Cambria Math"/>
                                  </a:rPr>
                                  <m:t>𝑣</m:t>
                                </m:r>
                              </m:e>
                            </m:acc>
                          </m:e>
                          <m:sub>
                            <m:r>
                              <a:rPr lang="en-US" sz="3000" i="1" dirty="0">
                                <a:latin typeface="Cambria Math"/>
                              </a:rPr>
                              <m:t>𝐵</m:t>
                            </m:r>
                          </m:sub>
                        </m:sSub>
                      </m:num>
                      <m:den>
                        <m:sSup>
                          <m:sSupPr>
                            <m:ctrlPr>
                              <a:rPr lang="en-US" sz="3000" i="1" dirty="0" smtClean="0">
                                <a:latin typeface="Cambria Math"/>
                              </a:rPr>
                            </m:ctrlPr>
                          </m:sSupPr>
                          <m:e>
                            <m:acc>
                              <m:accPr>
                                <m:chr m:val="̂"/>
                                <m:ctrlPr>
                                  <a:rPr lang="en-US" sz="3000" i="1" dirty="0">
                                    <a:latin typeface="Cambria Math"/>
                                  </a:rPr>
                                </m:ctrlPr>
                              </m:accPr>
                              <m:e>
                                <m:r>
                                  <a:rPr lang="en-US" sz="3000" i="1" dirty="0">
                                    <a:latin typeface="Cambria Math"/>
                                  </a:rPr>
                                  <m:t>𝑣</m:t>
                                </m:r>
                              </m:e>
                            </m:acc>
                          </m:e>
                          <m:sup>
                            <m:r>
                              <a:rPr lang="en-US" sz="3000" b="0" i="1" dirty="0" smtClean="0">
                                <a:latin typeface="Cambria Math"/>
                              </a:rPr>
                              <m:t>𝛼</m:t>
                            </m:r>
                          </m:sup>
                        </m:sSup>
                      </m:den>
                    </m:f>
                    <m:r>
                      <a:rPr lang="en-US" sz="3000" b="0" i="0" dirty="0" smtClean="0">
                        <a:latin typeface="Cambria Math"/>
                      </a:rPr>
                      <m:t>=</m:t>
                    </m:r>
                    <m:f>
                      <m:fPr>
                        <m:ctrlPr>
                          <a:rPr lang="en-US" sz="3000" b="0" i="1" dirty="0" smtClean="0">
                            <a:latin typeface="Cambria Math"/>
                          </a:rPr>
                        </m:ctrlPr>
                      </m:fPr>
                      <m:num>
                        <m:r>
                          <a:rPr lang="en-US" sz="3000" b="0" i="1" dirty="0" smtClean="0">
                            <a:latin typeface="Cambria Math"/>
                          </a:rPr>
                          <m:t>12</m:t>
                        </m:r>
                      </m:num>
                      <m:den>
                        <m:sSup>
                          <m:sSupPr>
                            <m:ctrlPr>
                              <a:rPr lang="en-US" sz="3000" b="0" i="1" dirty="0" smtClean="0">
                                <a:latin typeface="Cambria Math"/>
                              </a:rPr>
                            </m:ctrlPr>
                          </m:sSupPr>
                          <m:e>
                            <m:r>
                              <a:rPr lang="en-US" sz="3000" b="0" i="1" dirty="0" smtClean="0">
                                <a:latin typeface="Cambria Math"/>
                              </a:rPr>
                              <m:t>172</m:t>
                            </m:r>
                          </m:e>
                          <m:sup>
                            <m:r>
                              <a:rPr lang="en-US" sz="3000" b="0" i="1" dirty="0" smtClean="0">
                                <a:latin typeface="Cambria Math"/>
                              </a:rPr>
                              <m:t>𝛼</m:t>
                            </m:r>
                          </m:sup>
                        </m:sSup>
                      </m:den>
                    </m:f>
                  </m:oMath>
                </a14:m>
                <a:endParaRPr lang="en-US" sz="3000"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57200" y="4648200"/>
                <a:ext cx="8229600" cy="990600"/>
              </a:xfrm>
              <a:prstGeom prst="rect">
                <a:avLst/>
              </a:prstGeom>
              <a:blipFill rotWithShape="1">
                <a:blip r:embed="rId5" cstate="print"/>
                <a:stretch>
                  <a:fillRect l="-17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Content Placeholder 2"/>
              <p:cNvSpPr txBox="1">
                <a:spLocks/>
              </p:cNvSpPr>
              <p:nvPr/>
            </p:nvSpPr>
            <p:spPr>
              <a:xfrm>
                <a:off x="457200" y="1358153"/>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000" dirty="0" smtClean="0"/>
                  <a:t>Observed:			</a:t>
                </a:r>
                <a14:m>
                  <m:oMath xmlns:m="http://schemas.openxmlformats.org/officeDocument/2006/math">
                    <m:sSub>
                      <m:sSubPr>
                        <m:ctrlPr>
                          <a:rPr lang="en-US" sz="3000" i="1" dirty="0">
                            <a:latin typeface="Cambria Math"/>
                          </a:rPr>
                        </m:ctrlPr>
                      </m:sSubPr>
                      <m:e>
                        <m:acc>
                          <m:accPr>
                            <m:chr m:val="̂"/>
                            <m:ctrlPr>
                              <a:rPr lang="en-US" sz="3000" i="1" dirty="0">
                                <a:latin typeface="Cambria Math"/>
                              </a:rPr>
                            </m:ctrlPr>
                          </m:accPr>
                          <m:e>
                            <m:r>
                              <a:rPr lang="en-US" sz="3000" i="1" dirty="0">
                                <a:latin typeface="Cambria Math"/>
                              </a:rPr>
                              <m:t>𝑣</m:t>
                            </m:r>
                          </m:e>
                        </m:acc>
                      </m:e>
                      <m:sub>
                        <m:r>
                          <a:rPr lang="en-US" sz="3000" i="1" dirty="0">
                            <a:latin typeface="Cambria Math"/>
                          </a:rPr>
                          <m:t>𝐴</m:t>
                        </m:r>
                      </m:sub>
                    </m:sSub>
                    <m:r>
                      <a:rPr lang="en-US" sz="3000" b="0" i="1" dirty="0" smtClean="0">
                        <a:latin typeface="Cambria Math"/>
                      </a:rPr>
                      <m:t>=92,   </m:t>
                    </m:r>
                    <m:sSub>
                      <m:sSubPr>
                        <m:ctrlPr>
                          <a:rPr lang="en-US" sz="3000" i="1" dirty="0">
                            <a:latin typeface="Cambria Math"/>
                          </a:rPr>
                        </m:ctrlPr>
                      </m:sSubPr>
                      <m:e>
                        <m:acc>
                          <m:accPr>
                            <m:chr m:val="̂"/>
                            <m:ctrlPr>
                              <a:rPr lang="en-US" sz="3000" i="1" dirty="0">
                                <a:latin typeface="Cambria Math"/>
                              </a:rPr>
                            </m:ctrlPr>
                          </m:accPr>
                          <m:e>
                            <m:r>
                              <a:rPr lang="en-US" sz="3000" i="1" dirty="0">
                                <a:latin typeface="Cambria Math"/>
                              </a:rPr>
                              <m:t>𝑣</m:t>
                            </m:r>
                          </m:e>
                        </m:acc>
                      </m:e>
                      <m:sub>
                        <m:r>
                          <a:rPr lang="en-US" sz="3000" i="1" dirty="0">
                            <a:latin typeface="Cambria Math"/>
                          </a:rPr>
                          <m:t>𝐵</m:t>
                        </m:r>
                      </m:sub>
                    </m:sSub>
                    <m:r>
                      <a:rPr lang="en-US" sz="3000" i="1" dirty="0">
                        <a:latin typeface="Cambria Math"/>
                      </a:rPr>
                      <m:t>=</m:t>
                    </m:r>
                    <m:r>
                      <a:rPr lang="en-US" sz="3000" b="0" i="1" dirty="0" smtClean="0">
                        <a:latin typeface="Cambria Math"/>
                      </a:rPr>
                      <m:t>80</m:t>
                    </m:r>
                  </m:oMath>
                </a14:m>
                <a:r>
                  <a:rPr lang="en-US" sz="3000" dirty="0" smtClean="0"/>
                  <a:t>.</a:t>
                </a:r>
                <a:endParaRPr lang="en-US" sz="3000" dirty="0"/>
              </a:p>
              <a:p>
                <a:pPr marL="0" indent="0">
                  <a:buFont typeface="Arial" pitchFamily="34" charset="0"/>
                  <a:buNone/>
                </a:pPr>
                <a:endParaRPr lang="en-US" sz="3000"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457200" y="1358153"/>
                <a:ext cx="8229600" cy="838200"/>
              </a:xfrm>
              <a:prstGeom prst="rect">
                <a:avLst/>
              </a:prstGeom>
              <a:blipFill rotWithShape="1">
                <a:blip r:embed="rId6" cstate="print"/>
                <a:stretch>
                  <a:fillRect l="-1704" t="-8759"/>
                </a:stretch>
              </a:blipFill>
            </p:spPr>
            <p:txBody>
              <a:bodyPr/>
              <a:lstStyle/>
              <a:p>
                <a:r>
                  <a:rPr lang="en-US">
                    <a:noFill/>
                  </a:rPr>
                  <a:t> </a:t>
                </a:r>
              </a:p>
            </p:txBody>
          </p:sp>
        </mc:Fallback>
      </mc:AlternateContent>
      <p:sp>
        <p:nvSpPr>
          <p:cNvPr id="6" name="TextBox 5"/>
          <p:cNvSpPr txBox="1"/>
          <p:nvPr/>
        </p:nvSpPr>
        <p:spPr>
          <a:xfrm>
            <a:off x="457200" y="5334000"/>
            <a:ext cx="3505200" cy="400110"/>
          </a:xfrm>
          <a:prstGeom prst="rect">
            <a:avLst/>
          </a:prstGeom>
          <a:noFill/>
        </p:spPr>
        <p:txBody>
          <a:bodyPr wrap="square" rtlCol="0">
            <a:spAutoFit/>
          </a:bodyPr>
          <a:lstStyle/>
          <a:p>
            <a:r>
              <a:rPr lang="en-US" altLang="zh-CN" sz="2000" dirty="0" smtClean="0">
                <a:solidFill>
                  <a:srgbClr val="FF0000"/>
                </a:solidFill>
              </a:rPr>
              <a:t>(Adjusted margin of victory)</a:t>
            </a:r>
            <a:endParaRPr lang="zh-CN" altLang="en-US" sz="2000" dirty="0">
              <a:solidFill>
                <a:srgbClr val="FF0000"/>
              </a:solidFill>
            </a:endParaRPr>
          </a:p>
        </p:txBody>
      </p:sp>
    </p:spTree>
    <p:extLst>
      <p:ext uri="{BB962C8B-B14F-4D97-AF65-F5344CB8AC3E}">
        <p14:creationId xmlns:p14="http://schemas.microsoft.com/office/powerpoint/2010/main" val="40039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statistics that fail</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27</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304800" y="1752600"/>
                <a:ext cx="8686800" cy="4618444"/>
              </a:xfrm>
              <a:prstGeom prst="rect">
                <a:avLst/>
              </a:prstGeom>
              <a:noFill/>
              <a:ln>
                <a:solidFill>
                  <a:srgbClr val="00B0F0"/>
                </a:solidFill>
              </a:ln>
            </p:spPr>
            <p:txBody>
              <a:bodyPr wrap="square" rtlCol="0">
                <a:spAutoFit/>
              </a:bodyPr>
              <a:lstStyle/>
              <a:p>
                <a:r>
                  <a:rPr lang="en-US" sz="4000" b="1" dirty="0" smtClean="0"/>
                  <a:t>Theorem 2.</a:t>
                </a:r>
              </a:p>
              <a:p>
                <a:r>
                  <a:rPr lang="en-US" sz="3400" i="1" dirty="0" smtClean="0"/>
                  <a:t>Let the </a:t>
                </a:r>
                <a:r>
                  <a:rPr lang="en-US" sz="3400" i="1" dirty="0" smtClean="0">
                    <a:solidFill>
                      <a:srgbClr val="FF0000"/>
                    </a:solidFill>
                  </a:rPr>
                  <a:t>adjusted margin of victory</a:t>
                </a:r>
                <a:r>
                  <a:rPr lang="en-US" sz="3400" i="1" dirty="0" smtClean="0"/>
                  <a:t> be 		</a:t>
                </a:r>
                <a14:m>
                  <m:oMath xmlns:m="http://schemas.openxmlformats.org/officeDocument/2006/math">
                    <m:r>
                      <a:rPr lang="en-US" sz="3400" b="0" i="1" dirty="0" smtClean="0">
                        <a:latin typeface="Cambria Math"/>
                      </a:rPr>
                      <m:t>𝛽</m:t>
                    </m:r>
                    <m:r>
                      <a:rPr lang="en-US" sz="3400" b="0" i="1" dirty="0" smtClean="0">
                        <a:latin typeface="Cambria Math"/>
                      </a:rPr>
                      <m:t>= </m:t>
                    </m:r>
                    <m:f>
                      <m:fPr>
                        <m:ctrlPr>
                          <a:rPr lang="en-US" sz="3400" b="0" i="1" dirty="0" smtClean="0">
                            <a:latin typeface="Cambria Math"/>
                          </a:rPr>
                        </m:ctrlPr>
                      </m:fPr>
                      <m:num>
                        <m:sSub>
                          <m:sSubPr>
                            <m:ctrlPr>
                              <a:rPr lang="en-US" sz="3400" b="1" i="1" dirty="0" smtClean="0">
                                <a:latin typeface="Cambria Math"/>
                              </a:rPr>
                            </m:ctrlPr>
                          </m:sSubPr>
                          <m:e>
                            <m:acc>
                              <m:accPr>
                                <m:chr m:val="̂"/>
                                <m:ctrlPr>
                                  <a:rPr lang="en-US" sz="3400" b="0" i="1" dirty="0" smtClean="0">
                                    <a:latin typeface="Cambria Math"/>
                                  </a:rPr>
                                </m:ctrlPr>
                              </m:accPr>
                              <m:e>
                                <m:r>
                                  <a:rPr lang="en-US" sz="3400" b="1" i="1" dirty="0" smtClean="0">
                                    <a:latin typeface="Cambria Math"/>
                                  </a:rPr>
                                  <m:t>𝒗</m:t>
                                </m:r>
                              </m:e>
                            </m:acc>
                          </m:e>
                          <m:sub>
                            <m:r>
                              <a:rPr lang="en-US" sz="3400" b="1" i="1" dirty="0" smtClean="0">
                                <a:latin typeface="Cambria Math"/>
                              </a:rPr>
                              <m:t>𝑨</m:t>
                            </m:r>
                          </m:sub>
                        </m:sSub>
                        <m:r>
                          <a:rPr lang="en-US" sz="3400" b="1" i="1" dirty="0" smtClean="0">
                            <a:latin typeface="Cambria Math"/>
                          </a:rPr>
                          <m:t>−</m:t>
                        </m:r>
                        <m:sSub>
                          <m:sSubPr>
                            <m:ctrlPr>
                              <a:rPr lang="en-US" sz="3400" b="1" i="1" dirty="0">
                                <a:latin typeface="Cambria Math"/>
                              </a:rPr>
                            </m:ctrlPr>
                          </m:sSubPr>
                          <m:e>
                            <m:acc>
                              <m:accPr>
                                <m:chr m:val="̂"/>
                                <m:ctrlPr>
                                  <a:rPr lang="en-US" sz="3400" i="1" dirty="0">
                                    <a:latin typeface="Cambria Math"/>
                                  </a:rPr>
                                </m:ctrlPr>
                              </m:accPr>
                              <m:e>
                                <m:r>
                                  <a:rPr lang="en-US" sz="3400" b="1" i="1" dirty="0">
                                    <a:latin typeface="Cambria Math"/>
                                  </a:rPr>
                                  <m:t>𝒗</m:t>
                                </m:r>
                              </m:e>
                            </m:acc>
                          </m:e>
                          <m:sub>
                            <m:r>
                              <a:rPr lang="en-US" sz="3400" b="1" i="1" dirty="0" smtClean="0">
                                <a:latin typeface="Cambria Math"/>
                              </a:rPr>
                              <m:t>𝑩</m:t>
                            </m:r>
                          </m:sub>
                        </m:sSub>
                      </m:num>
                      <m:den>
                        <m:sSup>
                          <m:sSupPr>
                            <m:ctrlPr>
                              <a:rPr lang="en-US" sz="3400" b="0" i="1" dirty="0" smtClean="0">
                                <a:latin typeface="Cambria Math"/>
                              </a:rPr>
                            </m:ctrlPr>
                          </m:sSupPr>
                          <m:e>
                            <m:acc>
                              <m:accPr>
                                <m:chr m:val="̂"/>
                                <m:ctrlPr>
                                  <a:rPr lang="en-US" sz="3400" b="0" i="1" dirty="0" smtClean="0">
                                    <a:latin typeface="Cambria Math"/>
                                  </a:rPr>
                                </m:ctrlPr>
                              </m:accPr>
                              <m:e>
                                <m:r>
                                  <a:rPr lang="en-US" sz="3400" b="1" i="1" dirty="0" smtClean="0">
                                    <a:latin typeface="Cambria Math"/>
                                  </a:rPr>
                                  <m:t>𝒗</m:t>
                                </m:r>
                              </m:e>
                            </m:acc>
                          </m:e>
                          <m:sup>
                            <m:r>
                              <a:rPr lang="en-US" sz="3400" b="0" i="1" dirty="0" smtClean="0">
                                <a:latin typeface="Cambria Math"/>
                              </a:rPr>
                              <m:t>𝛼</m:t>
                            </m:r>
                          </m:sup>
                        </m:sSup>
                      </m:den>
                    </m:f>
                  </m:oMath>
                </a14:m>
                <a:r>
                  <a:rPr lang="en-US" sz="3400" i="1" dirty="0" smtClean="0"/>
                  <a:t> . </a:t>
                </a:r>
              </a:p>
              <a:p>
                <a:r>
                  <a:rPr lang="en-US" sz="3400" i="1" dirty="0" smtClean="0"/>
                  <a:t>Then</a:t>
                </a:r>
              </a:p>
              <a:p>
                <a:pPr marL="1200150" lvl="1" indent="-742950">
                  <a:buFont typeface="+mj-lt"/>
                  <a:buAutoNum type="arabicPeriod"/>
                </a:pPr>
                <a:r>
                  <a:rPr lang="en-US" sz="3400" i="1" dirty="0" smtClean="0"/>
                  <a:t>For any  </a:t>
                </a:r>
                <a14:m>
                  <m:oMath xmlns:m="http://schemas.openxmlformats.org/officeDocument/2006/math">
                    <m:r>
                      <a:rPr lang="en-US" sz="3400" i="1" dirty="0">
                        <a:latin typeface="Cambria Math"/>
                      </a:rPr>
                      <m:t>𝛼</m:t>
                    </m:r>
                    <m:r>
                      <a:rPr lang="en-US" sz="3400" b="0" i="0" dirty="0" smtClean="0">
                        <a:latin typeface="Cambria Math"/>
                      </a:rPr>
                      <m:t>&lt;0.5</m:t>
                    </m:r>
                  </m:oMath>
                </a14:m>
                <a:r>
                  <a:rPr lang="en-US" sz="3400" dirty="0" smtClean="0"/>
                  <a:t>, max-p = ½: </a:t>
                </a:r>
                <a:r>
                  <a:rPr lang="en-US" sz="3400" i="1" dirty="0" smtClean="0"/>
                  <a:t>we can never be sure to reject. (Type 2 errors)</a:t>
                </a:r>
              </a:p>
              <a:p>
                <a:pPr marL="1200150" lvl="1" indent="-742950">
                  <a:buFont typeface="+mj-lt"/>
                  <a:buAutoNum type="arabicPeriod"/>
                </a:pPr>
                <a:r>
                  <a:rPr lang="en-US" sz="3400" i="1" dirty="0" smtClean="0"/>
                  <a:t>For any  </a:t>
                </a:r>
                <a14:m>
                  <m:oMath xmlns:m="http://schemas.openxmlformats.org/officeDocument/2006/math">
                    <m:r>
                      <a:rPr lang="en-US" sz="3400" i="1" dirty="0">
                        <a:latin typeface="Cambria Math"/>
                      </a:rPr>
                      <m:t>𝛼</m:t>
                    </m:r>
                    <m:r>
                      <a:rPr lang="en-US" sz="3400" b="0" i="1" dirty="0" smtClean="0">
                        <a:latin typeface="Cambria Math"/>
                      </a:rPr>
                      <m:t>&gt;</m:t>
                    </m:r>
                    <m:r>
                      <a:rPr lang="en-US" sz="3400" i="1" dirty="0">
                        <a:latin typeface="Cambria Math"/>
                      </a:rPr>
                      <m:t>0.5</m:t>
                    </m:r>
                  </m:oMath>
                </a14:m>
                <a:r>
                  <a:rPr lang="en-US" sz="3400" i="1" dirty="0" smtClean="0"/>
                  <a:t>, </a:t>
                </a:r>
                <a:r>
                  <a:rPr lang="en-US" altLang="zh-CN" sz="3400" dirty="0" smtClean="0"/>
                  <a:t>min-p = 0: </a:t>
                </a:r>
                <a:r>
                  <a:rPr lang="en-US" altLang="zh-CN" sz="3400" i="1" dirty="0" smtClean="0"/>
                  <a:t>we can</a:t>
                </a:r>
              </a:p>
              <a:p>
                <a:pPr lvl="1"/>
                <a:r>
                  <a:rPr lang="en-US" altLang="zh-CN" sz="3400" i="1" dirty="0"/>
                  <a:t>	 </a:t>
                </a:r>
                <a:r>
                  <a:rPr lang="en-US" altLang="zh-CN" sz="3400" i="1" dirty="0" smtClean="0"/>
                  <a:t>  never be sure to “accept”</a:t>
                </a:r>
                <a:r>
                  <a:rPr lang="en-US" sz="3400" i="1" dirty="0" smtClean="0"/>
                  <a:t>. (Type 1 errors)</a:t>
                </a:r>
                <a:endParaRPr lang="en-US" sz="3400" i="1"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1752600"/>
                <a:ext cx="8686800" cy="4618444"/>
              </a:xfrm>
              <a:prstGeom prst="rect">
                <a:avLst/>
              </a:prstGeom>
              <a:blipFill rotWithShape="1">
                <a:blip r:embed="rId3"/>
                <a:stretch>
                  <a:fillRect l="-2383" t="-2240" b="-355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71398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statistics for an election</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88652" y="-329684"/>
            <a:ext cx="5301663" cy="8247032"/>
          </a:xfrm>
          <a:prstGeom prst="rect">
            <a:avLst/>
          </a:prstGeom>
        </p:spPr>
      </p:pic>
      <p:sp>
        <p:nvSpPr>
          <p:cNvPr id="3" name="TextBox 2"/>
          <p:cNvSpPr txBox="1"/>
          <p:nvPr/>
        </p:nvSpPr>
        <p:spPr>
          <a:xfrm rot="16200000">
            <a:off x="-767089" y="2138690"/>
            <a:ext cx="2362200" cy="523220"/>
          </a:xfrm>
          <a:prstGeom prst="rect">
            <a:avLst/>
          </a:prstGeom>
          <a:noFill/>
        </p:spPr>
        <p:txBody>
          <a:bodyPr wrap="square" rtlCol="0">
            <a:spAutoFit/>
          </a:bodyPr>
          <a:lstStyle/>
          <a:p>
            <a:r>
              <a:rPr lang="en-US" sz="2800" dirty="0"/>
              <a:t>p</a:t>
            </a:r>
            <a:r>
              <a:rPr lang="en-US" sz="2800" dirty="0" smtClean="0"/>
              <a:t>-value</a:t>
            </a:r>
            <a:endParaRPr lang="en-US" sz="2800" dirty="0"/>
          </a:p>
        </p:txBody>
      </p:sp>
    </p:spTree>
    <p:extLst>
      <p:ext uri="{BB962C8B-B14F-4D97-AF65-F5344CB8AC3E}">
        <p14:creationId xmlns:p14="http://schemas.microsoft.com/office/powerpoint/2010/main" val="3750050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test statistic</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29</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304800" y="1603333"/>
                <a:ext cx="8534400" cy="4797467"/>
              </a:xfrm>
              <a:prstGeom prst="rect">
                <a:avLst/>
              </a:prstGeom>
              <a:noFill/>
              <a:ln>
                <a:solidFill>
                  <a:srgbClr val="00B0F0"/>
                </a:solidFill>
              </a:ln>
            </p:spPr>
            <p:txBody>
              <a:bodyPr wrap="square" rtlCol="0">
                <a:spAutoFit/>
              </a:bodyPr>
              <a:lstStyle/>
              <a:p>
                <a:r>
                  <a:rPr lang="en-US" sz="4000" b="1" dirty="0" smtClean="0"/>
                  <a:t>Theorem 3.</a:t>
                </a:r>
              </a:p>
              <a:p>
                <a:r>
                  <a:rPr lang="en-US" sz="3400" i="1" dirty="0" smtClean="0"/>
                  <a:t>Let the adjusted margin of victory formula be 		</a:t>
                </a:r>
                <a14:m>
                  <m:oMath xmlns:m="http://schemas.openxmlformats.org/officeDocument/2006/math">
                    <m:r>
                      <a:rPr lang="en-US" sz="3400" b="0" i="1" dirty="0" smtClean="0">
                        <a:latin typeface="Cambria Math"/>
                      </a:rPr>
                      <m:t>𝛽</m:t>
                    </m:r>
                    <m:r>
                      <a:rPr lang="en-US" sz="3400" b="0" i="1" dirty="0" smtClean="0">
                        <a:latin typeface="Cambria Math"/>
                      </a:rPr>
                      <m:t>= </m:t>
                    </m:r>
                    <m:f>
                      <m:fPr>
                        <m:ctrlPr>
                          <a:rPr lang="en-US" sz="3400" i="1" dirty="0" smtClean="0">
                            <a:latin typeface="Cambria Math"/>
                          </a:rPr>
                        </m:ctrlPr>
                      </m:fPr>
                      <m:num>
                        <m:sSub>
                          <m:sSubPr>
                            <m:ctrlPr>
                              <a:rPr lang="en-US" sz="3400" i="1" dirty="0" smtClean="0">
                                <a:latin typeface="Cambria Math"/>
                              </a:rPr>
                            </m:ctrlPr>
                          </m:sSubPr>
                          <m:e>
                            <m:acc>
                              <m:accPr>
                                <m:chr m:val="̂"/>
                                <m:ctrlPr>
                                  <a:rPr lang="en-US" sz="3400" i="1" dirty="0" smtClean="0">
                                    <a:latin typeface="Cambria Math"/>
                                  </a:rPr>
                                </m:ctrlPr>
                              </m:accPr>
                              <m:e>
                                <m:r>
                                  <a:rPr lang="en-US" sz="3400" b="0" i="1" dirty="0" smtClean="0">
                                    <a:latin typeface="Cambria Math"/>
                                  </a:rPr>
                                  <m:t>𝑣</m:t>
                                </m:r>
                              </m:e>
                            </m:acc>
                          </m:e>
                          <m:sub>
                            <m:r>
                              <a:rPr lang="en-US" sz="3400" b="0" i="1" dirty="0" smtClean="0">
                                <a:latin typeface="Cambria Math"/>
                              </a:rPr>
                              <m:t>𝐴</m:t>
                            </m:r>
                          </m:sub>
                        </m:sSub>
                        <m:r>
                          <a:rPr lang="en-US" sz="3400" b="0" i="1" dirty="0" smtClean="0">
                            <a:latin typeface="Cambria Math"/>
                          </a:rPr>
                          <m:t>−</m:t>
                        </m:r>
                        <m:sSub>
                          <m:sSubPr>
                            <m:ctrlPr>
                              <a:rPr lang="en-US" sz="3400" i="1" dirty="0">
                                <a:latin typeface="Cambria Math"/>
                              </a:rPr>
                            </m:ctrlPr>
                          </m:sSubPr>
                          <m:e>
                            <m:acc>
                              <m:accPr>
                                <m:chr m:val="̂"/>
                                <m:ctrlPr>
                                  <a:rPr lang="en-US" sz="3400" i="1" dirty="0">
                                    <a:latin typeface="Cambria Math"/>
                                  </a:rPr>
                                </m:ctrlPr>
                              </m:accPr>
                              <m:e>
                                <m:r>
                                  <a:rPr lang="en-US" sz="3400" b="0" i="1" dirty="0">
                                    <a:latin typeface="Cambria Math"/>
                                  </a:rPr>
                                  <m:t>𝑣</m:t>
                                </m:r>
                              </m:e>
                            </m:acc>
                          </m:e>
                          <m:sub>
                            <m:r>
                              <a:rPr lang="en-US" sz="3400" b="0" i="1" dirty="0" smtClean="0">
                                <a:latin typeface="Cambria Math"/>
                              </a:rPr>
                              <m:t>𝐵</m:t>
                            </m:r>
                          </m:sub>
                        </m:sSub>
                      </m:num>
                      <m:den>
                        <m:sSup>
                          <m:sSupPr>
                            <m:ctrlPr>
                              <a:rPr lang="en-US" sz="3400" i="1" dirty="0" smtClean="0">
                                <a:latin typeface="Cambria Math"/>
                              </a:rPr>
                            </m:ctrlPr>
                          </m:sSupPr>
                          <m:e>
                            <m:acc>
                              <m:accPr>
                                <m:chr m:val="̂"/>
                                <m:ctrlPr>
                                  <a:rPr lang="en-US" sz="3400" b="0" i="1" dirty="0" smtClean="0">
                                    <a:latin typeface="Cambria Math"/>
                                  </a:rPr>
                                </m:ctrlPr>
                              </m:accPr>
                              <m:e>
                                <m:r>
                                  <a:rPr lang="en-US" sz="3400" b="1" i="1" dirty="0" smtClean="0">
                                    <a:latin typeface="Cambria Math"/>
                                  </a:rPr>
                                  <m:t>𝒗</m:t>
                                </m:r>
                              </m:e>
                            </m:acc>
                          </m:e>
                          <m:sup>
                            <m:r>
                              <a:rPr lang="en-US" sz="3400" b="0" i="1" dirty="0" smtClean="0">
                                <a:latin typeface="Cambria Math"/>
                              </a:rPr>
                              <m:t>0.5</m:t>
                            </m:r>
                          </m:sup>
                        </m:sSup>
                      </m:den>
                    </m:f>
                  </m:oMath>
                </a14:m>
                <a:r>
                  <a:rPr lang="en-US" sz="3400" i="1" dirty="0" smtClean="0"/>
                  <a:t> . </a:t>
                </a:r>
              </a:p>
              <a:p>
                <a:r>
                  <a:rPr lang="en-US" sz="3400" i="1" dirty="0" smtClean="0"/>
                  <a:t>Then</a:t>
                </a:r>
              </a:p>
              <a:p>
                <a:pPr marL="1200150" lvl="1" indent="-742950">
                  <a:buFont typeface="+mj-lt"/>
                  <a:buAutoNum type="arabicPeriod"/>
                </a:pPr>
                <a:r>
                  <a:rPr lang="en-US" sz="3400" i="1" dirty="0" smtClean="0"/>
                  <a:t>For a large enough </a:t>
                </a:r>
                <a14:m>
                  <m:oMath xmlns:m="http://schemas.openxmlformats.org/officeDocument/2006/math">
                    <m:acc>
                      <m:accPr>
                        <m:chr m:val="̂"/>
                        <m:ctrlPr>
                          <a:rPr lang="en-US" sz="3400" i="1" smtClean="0">
                            <a:latin typeface="Cambria Math"/>
                          </a:rPr>
                        </m:ctrlPr>
                      </m:accPr>
                      <m:e>
                        <m:r>
                          <a:rPr lang="en-US" sz="3400" b="0" i="1" smtClean="0">
                            <a:latin typeface="Cambria Math"/>
                          </a:rPr>
                          <m:t>𝛽</m:t>
                        </m:r>
                      </m:e>
                    </m:acc>
                  </m:oMath>
                </a14:m>
                <a:r>
                  <a:rPr lang="en-US" sz="3400" i="1" dirty="0" smtClean="0"/>
                  <a:t>, we will reject. (Declare the outcome “correct”.)</a:t>
                </a:r>
              </a:p>
              <a:p>
                <a:pPr marL="1200150" lvl="1" indent="-742950">
                  <a:buFont typeface="+mj-lt"/>
                  <a:buAutoNum type="arabicPeriod"/>
                </a:pPr>
                <a:r>
                  <a:rPr lang="en-US" sz="3400" i="1" dirty="0"/>
                  <a:t>For a </a:t>
                </a:r>
                <a:r>
                  <a:rPr lang="en-US" sz="3400" i="1" dirty="0" smtClean="0"/>
                  <a:t>small </a:t>
                </a:r>
                <a:r>
                  <a:rPr lang="en-US" sz="3400" i="1" dirty="0"/>
                  <a:t>enough </a:t>
                </a:r>
                <a14:m>
                  <m:oMath xmlns:m="http://schemas.openxmlformats.org/officeDocument/2006/math">
                    <m:acc>
                      <m:accPr>
                        <m:chr m:val="̂"/>
                        <m:ctrlPr>
                          <a:rPr lang="en-US" sz="3400" i="1">
                            <a:latin typeface="Cambria Math"/>
                          </a:rPr>
                        </m:ctrlPr>
                      </m:accPr>
                      <m:e>
                        <m:r>
                          <a:rPr lang="en-US" sz="3400" i="1">
                            <a:latin typeface="Cambria Math"/>
                          </a:rPr>
                          <m:t>𝛽</m:t>
                        </m:r>
                      </m:e>
                    </m:acc>
                  </m:oMath>
                </a14:m>
                <a:r>
                  <a:rPr lang="en-US" sz="3400" i="1" dirty="0"/>
                  <a:t>, we will </a:t>
                </a:r>
                <a:r>
                  <a:rPr lang="en-US" sz="3400" i="1" dirty="0" smtClean="0"/>
                  <a:t>not reject. (Declare the outcome “inconclusive”.)</a:t>
                </a:r>
                <a:endParaRPr lang="en-US" sz="3400" i="1"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1603333"/>
                <a:ext cx="8534400" cy="4797467"/>
              </a:xfrm>
              <a:prstGeom prst="rect">
                <a:avLst/>
              </a:prstGeom>
              <a:blipFill rotWithShape="1">
                <a:blip r:embed="rId3"/>
                <a:stretch>
                  <a:fillRect l="-2425" t="-2155" r="-1213" b="-887"/>
                </a:stretch>
              </a:blipFill>
              <a:ln>
                <a:solidFill>
                  <a:srgbClr val="00B0F0"/>
                </a:solidFill>
              </a:ln>
            </p:spPr>
            <p:txBody>
              <a:bodyPr/>
              <a:lstStyle/>
              <a:p>
                <a:r>
                  <a:rPr lang="en-US">
                    <a:noFill/>
                  </a:rPr>
                  <a:t> </a:t>
                </a:r>
              </a:p>
            </p:txBody>
          </p:sp>
        </mc:Fallback>
      </mc:AlternateContent>
      <p:sp>
        <p:nvSpPr>
          <p:cNvPr id="3" name="Oval 2"/>
          <p:cNvSpPr/>
          <p:nvPr/>
        </p:nvSpPr>
        <p:spPr>
          <a:xfrm>
            <a:off x="2590800" y="32004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5372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sz="4900" dirty="0" smtClean="0"/>
              <a:t>Motivating Challenge:</a:t>
            </a:r>
            <a:r>
              <a:rPr lang="en-US" dirty="0" smtClean="0"/>
              <a:t/>
            </a:r>
            <a:br>
              <a:rPr lang="en-US" dirty="0" smtClean="0"/>
            </a:br>
            <a:r>
              <a:rPr lang="en-US" sz="4000" dirty="0" smtClean="0"/>
              <a:t>Poll customers about a potential product</a:t>
            </a:r>
            <a:endParaRPr lang="en-US" sz="4000"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3</a:t>
            </a:fld>
            <a:endParaRPr lang="en-US"/>
          </a:p>
        </p:txBody>
      </p:sp>
      <p:pic>
        <p:nvPicPr>
          <p:cNvPr id="10" name="Picture 2" descr="C:\Users\Bo\AppData\Local\Microsoft\Windows\Temporary Internet Files\Content.IE5\LSSB9B8B\MC900432596[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514" y="3953301"/>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o\AppData\Local\Microsoft\Windows\Temporary Internet Files\Content.IE5\LSSB9B8B\MC900441334[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05200" y="32766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o\AppData\Local\Microsoft\Windows\Temporary Internet Files\Content.IE5\OJ0NLG3P\MC900433847[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29400" y="3953301"/>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14986" y="2065614"/>
            <a:ext cx="60465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Rectangle 16"/>
          <p:cNvSpPr/>
          <p:nvPr/>
        </p:nvSpPr>
        <p:spPr>
          <a:xfrm>
            <a:off x="4419600" y="2065614"/>
            <a:ext cx="572593"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p>
        </p:txBody>
      </p:sp>
      <p:sp>
        <p:nvSpPr>
          <p:cNvPr id="18" name="Rectangle 17"/>
          <p:cNvSpPr/>
          <p:nvPr/>
        </p:nvSpPr>
        <p:spPr>
          <a:xfrm>
            <a:off x="7417849" y="2065614"/>
            <a:ext cx="551754"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Oval 7"/>
          <p:cNvSpPr/>
          <p:nvPr/>
        </p:nvSpPr>
        <p:spPr>
          <a:xfrm>
            <a:off x="1676400" y="3124200"/>
            <a:ext cx="304800" cy="304800"/>
          </a:xfrm>
          <a:prstGeom prst="ellipse">
            <a:avLst/>
          </a:prstGeom>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53497" y="3124200"/>
            <a:ext cx="304800" cy="304800"/>
          </a:xfrm>
          <a:prstGeom prst="ellipse">
            <a:avLst/>
          </a:prstGeom>
          <a:solidFill>
            <a:schemeClr val="bg1">
              <a:lumMod val="95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594666" y="3124200"/>
            <a:ext cx="304800" cy="304800"/>
          </a:xfrm>
          <a:prstGeom prst="ellipse">
            <a:avLst/>
          </a:prstGeom>
          <a:solidFill>
            <a:schemeClr val="bg1">
              <a:lumMod val="95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448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statistics for an election</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30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988652" y="-329684"/>
            <a:ext cx="5301663" cy="8247032"/>
          </a:xfrm>
          <a:prstGeom prst="rect">
            <a:avLst/>
          </a:prstGeom>
        </p:spPr>
      </p:pic>
      <p:sp>
        <p:nvSpPr>
          <p:cNvPr id="3" name="TextBox 2"/>
          <p:cNvSpPr txBox="1"/>
          <p:nvPr/>
        </p:nvSpPr>
        <p:spPr>
          <a:xfrm rot="16200000">
            <a:off x="-767089" y="2138690"/>
            <a:ext cx="2362200" cy="523220"/>
          </a:xfrm>
          <a:prstGeom prst="rect">
            <a:avLst/>
          </a:prstGeom>
          <a:noFill/>
        </p:spPr>
        <p:txBody>
          <a:bodyPr wrap="square" rtlCol="0">
            <a:spAutoFit/>
          </a:bodyPr>
          <a:lstStyle/>
          <a:p>
            <a:r>
              <a:rPr lang="en-US" sz="2800" dirty="0"/>
              <a:t>p</a:t>
            </a:r>
            <a:r>
              <a:rPr lang="en-US" sz="2800" dirty="0" smtClean="0"/>
              <a:t>-value</a:t>
            </a:r>
            <a:endParaRPr lang="en-US" sz="2800" dirty="0"/>
          </a:p>
        </p:txBody>
      </p:sp>
      <p:cxnSp>
        <p:nvCxnSpPr>
          <p:cNvPr id="8" name="Straight Connector 7"/>
          <p:cNvCxnSpPr/>
          <p:nvPr/>
        </p:nvCxnSpPr>
        <p:spPr>
          <a:xfrm>
            <a:off x="990600" y="3962400"/>
            <a:ext cx="7467600" cy="0"/>
          </a:xfrm>
          <a:prstGeom prst="line">
            <a:avLst/>
          </a:prstGeom>
          <a:ln w="38100">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4114800"/>
            <a:ext cx="7467600" cy="0"/>
          </a:xfrm>
          <a:prstGeom prst="line">
            <a:avLst/>
          </a:prstGeom>
          <a:ln w="38100">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90600" y="5181600"/>
            <a:ext cx="7467600" cy="0"/>
          </a:xfrm>
          <a:prstGeom prst="line">
            <a:avLst/>
          </a:prstGeom>
          <a:ln w="57150">
            <a:solidFill>
              <a:srgbClr val="008E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981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We can usually tell whether to reject or not</a:t>
            </a:r>
            <a:endParaRPr lang="en-US" sz="3600"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31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1098900"/>
            <a:ext cx="7924800" cy="5311191"/>
          </a:xfrm>
          <a:prstGeom prst="rect">
            <a:avLst/>
          </a:prstGeom>
        </p:spPr>
      </p:pic>
      <p:grpSp>
        <p:nvGrpSpPr>
          <p:cNvPr id="13" name="Group 12"/>
          <p:cNvGrpSpPr/>
          <p:nvPr/>
        </p:nvGrpSpPr>
        <p:grpSpPr>
          <a:xfrm>
            <a:off x="1600200" y="5410200"/>
            <a:ext cx="6172200" cy="0"/>
            <a:chOff x="1600200" y="5410200"/>
            <a:chExt cx="6172200" cy="0"/>
          </a:xfrm>
        </p:grpSpPr>
        <p:cxnSp>
          <p:nvCxnSpPr>
            <p:cNvPr id="7" name="Straight Connector 6"/>
            <p:cNvCxnSpPr/>
            <p:nvPr/>
          </p:nvCxnSpPr>
          <p:spPr>
            <a:xfrm>
              <a:off x="1600200" y="5410200"/>
              <a:ext cx="1828800" cy="0"/>
            </a:xfrm>
            <a:prstGeom prst="line">
              <a:avLst/>
            </a:prstGeom>
            <a:ln w="38100">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86200" y="5410200"/>
              <a:ext cx="3886200" cy="0"/>
            </a:xfrm>
            <a:prstGeom prst="line">
              <a:avLst/>
            </a:prstGeom>
            <a:ln w="38100">
              <a:solidFill>
                <a:srgbClr val="008E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29000" y="54102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981200" y="3276600"/>
            <a:ext cx="3761874" cy="2531894"/>
            <a:chOff x="1981200" y="3276600"/>
            <a:chExt cx="3761874" cy="2531894"/>
          </a:xfrm>
        </p:grpSpPr>
        <p:sp>
          <p:nvSpPr>
            <p:cNvPr id="17" name="Freeform 16"/>
            <p:cNvSpPr/>
            <p:nvPr/>
          </p:nvSpPr>
          <p:spPr>
            <a:xfrm>
              <a:off x="1981200" y="3276600"/>
              <a:ext cx="1427776" cy="2037347"/>
            </a:xfrm>
            <a:custGeom>
              <a:avLst/>
              <a:gdLst>
                <a:gd name="connsiteX0" fmla="*/ 0 w 1427776"/>
                <a:gd name="connsiteY0" fmla="*/ 0 h 2037347"/>
                <a:gd name="connsiteX1" fmla="*/ 80210 w 1427776"/>
                <a:gd name="connsiteY1" fmla="*/ 176463 h 2037347"/>
                <a:gd name="connsiteX2" fmla="*/ 112295 w 1427776"/>
                <a:gd name="connsiteY2" fmla="*/ 224590 h 2037347"/>
                <a:gd name="connsiteX3" fmla="*/ 160421 w 1427776"/>
                <a:gd name="connsiteY3" fmla="*/ 368969 h 2037347"/>
                <a:gd name="connsiteX4" fmla="*/ 176463 w 1427776"/>
                <a:gd name="connsiteY4" fmla="*/ 417095 h 2037347"/>
                <a:gd name="connsiteX5" fmla="*/ 208547 w 1427776"/>
                <a:gd name="connsiteY5" fmla="*/ 465221 h 2037347"/>
                <a:gd name="connsiteX6" fmla="*/ 224589 w 1427776"/>
                <a:gd name="connsiteY6" fmla="*/ 513347 h 2037347"/>
                <a:gd name="connsiteX7" fmla="*/ 256674 w 1427776"/>
                <a:gd name="connsiteY7" fmla="*/ 545432 h 2037347"/>
                <a:gd name="connsiteX8" fmla="*/ 288758 w 1427776"/>
                <a:gd name="connsiteY8" fmla="*/ 593558 h 2037347"/>
                <a:gd name="connsiteX9" fmla="*/ 320842 w 1427776"/>
                <a:gd name="connsiteY9" fmla="*/ 657726 h 2037347"/>
                <a:gd name="connsiteX10" fmla="*/ 336884 w 1427776"/>
                <a:gd name="connsiteY10" fmla="*/ 705853 h 2037347"/>
                <a:gd name="connsiteX11" fmla="*/ 401052 w 1427776"/>
                <a:gd name="connsiteY11" fmla="*/ 802105 h 2037347"/>
                <a:gd name="connsiteX12" fmla="*/ 433137 w 1427776"/>
                <a:gd name="connsiteY12" fmla="*/ 866274 h 2037347"/>
                <a:gd name="connsiteX13" fmla="*/ 465221 w 1427776"/>
                <a:gd name="connsiteY13" fmla="*/ 946484 h 2037347"/>
                <a:gd name="connsiteX14" fmla="*/ 529389 w 1427776"/>
                <a:gd name="connsiteY14" fmla="*/ 1042737 h 2037347"/>
                <a:gd name="connsiteX15" fmla="*/ 545431 w 1427776"/>
                <a:gd name="connsiteY15" fmla="*/ 1090863 h 2037347"/>
                <a:gd name="connsiteX16" fmla="*/ 609600 w 1427776"/>
                <a:gd name="connsiteY16" fmla="*/ 1155032 h 2037347"/>
                <a:gd name="connsiteX17" fmla="*/ 673768 w 1427776"/>
                <a:gd name="connsiteY17" fmla="*/ 1251284 h 2037347"/>
                <a:gd name="connsiteX18" fmla="*/ 737937 w 1427776"/>
                <a:gd name="connsiteY18" fmla="*/ 1315453 h 2037347"/>
                <a:gd name="connsiteX19" fmla="*/ 786063 w 1427776"/>
                <a:gd name="connsiteY19" fmla="*/ 1379621 h 2037347"/>
                <a:gd name="connsiteX20" fmla="*/ 818147 w 1427776"/>
                <a:gd name="connsiteY20" fmla="*/ 1427747 h 2037347"/>
                <a:gd name="connsiteX21" fmla="*/ 882316 w 1427776"/>
                <a:gd name="connsiteY21" fmla="*/ 1491916 h 2037347"/>
                <a:gd name="connsiteX22" fmla="*/ 914400 w 1427776"/>
                <a:gd name="connsiteY22" fmla="*/ 1540042 h 2037347"/>
                <a:gd name="connsiteX23" fmla="*/ 994610 w 1427776"/>
                <a:gd name="connsiteY23" fmla="*/ 1604211 h 2037347"/>
                <a:gd name="connsiteX24" fmla="*/ 1074821 w 1427776"/>
                <a:gd name="connsiteY24" fmla="*/ 1716505 h 2037347"/>
                <a:gd name="connsiteX25" fmla="*/ 1171074 w 1427776"/>
                <a:gd name="connsiteY25" fmla="*/ 1796716 h 2037347"/>
                <a:gd name="connsiteX26" fmla="*/ 1251284 w 1427776"/>
                <a:gd name="connsiteY26" fmla="*/ 1876926 h 2037347"/>
                <a:gd name="connsiteX27" fmla="*/ 1331495 w 1427776"/>
                <a:gd name="connsiteY27" fmla="*/ 1957137 h 2037347"/>
                <a:gd name="connsiteX28" fmla="*/ 1427747 w 1427776"/>
                <a:gd name="connsiteY28" fmla="*/ 2037347 h 20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7776" h="2037347">
                  <a:moveTo>
                    <a:pt x="0" y="0"/>
                  </a:moveTo>
                  <a:cubicBezTo>
                    <a:pt x="23604" y="118022"/>
                    <a:pt x="917" y="57525"/>
                    <a:pt x="80210" y="176463"/>
                  </a:cubicBezTo>
                  <a:lnTo>
                    <a:pt x="112295" y="224590"/>
                  </a:lnTo>
                  <a:lnTo>
                    <a:pt x="160421" y="368969"/>
                  </a:lnTo>
                  <a:cubicBezTo>
                    <a:pt x="165768" y="385011"/>
                    <a:pt x="167083" y="403025"/>
                    <a:pt x="176463" y="417095"/>
                  </a:cubicBezTo>
                  <a:cubicBezTo>
                    <a:pt x="187158" y="433137"/>
                    <a:pt x="199925" y="447976"/>
                    <a:pt x="208547" y="465221"/>
                  </a:cubicBezTo>
                  <a:cubicBezTo>
                    <a:pt x="216109" y="480346"/>
                    <a:pt x="215889" y="498847"/>
                    <a:pt x="224589" y="513347"/>
                  </a:cubicBezTo>
                  <a:cubicBezTo>
                    <a:pt x="232371" y="526317"/>
                    <a:pt x="247225" y="533621"/>
                    <a:pt x="256674" y="545432"/>
                  </a:cubicBezTo>
                  <a:cubicBezTo>
                    <a:pt x="268718" y="560487"/>
                    <a:pt x="279192" y="576818"/>
                    <a:pt x="288758" y="593558"/>
                  </a:cubicBezTo>
                  <a:cubicBezTo>
                    <a:pt x="300623" y="614321"/>
                    <a:pt x="311422" y="635746"/>
                    <a:pt x="320842" y="657726"/>
                  </a:cubicBezTo>
                  <a:cubicBezTo>
                    <a:pt x="327503" y="673269"/>
                    <a:pt x="328672" y="691071"/>
                    <a:pt x="336884" y="705853"/>
                  </a:cubicBezTo>
                  <a:cubicBezTo>
                    <a:pt x="355610" y="739561"/>
                    <a:pt x="383807" y="767616"/>
                    <a:pt x="401052" y="802105"/>
                  </a:cubicBezTo>
                  <a:cubicBezTo>
                    <a:pt x="411747" y="823495"/>
                    <a:pt x="423424" y="844421"/>
                    <a:pt x="433137" y="866274"/>
                  </a:cubicBezTo>
                  <a:cubicBezTo>
                    <a:pt x="444832" y="892588"/>
                    <a:pt x="451432" y="921204"/>
                    <a:pt x="465221" y="946484"/>
                  </a:cubicBezTo>
                  <a:cubicBezTo>
                    <a:pt x="483686" y="980336"/>
                    <a:pt x="517195" y="1006155"/>
                    <a:pt x="529389" y="1042737"/>
                  </a:cubicBezTo>
                  <a:cubicBezTo>
                    <a:pt x="534736" y="1058779"/>
                    <a:pt x="535602" y="1077103"/>
                    <a:pt x="545431" y="1090863"/>
                  </a:cubicBezTo>
                  <a:cubicBezTo>
                    <a:pt x="563013" y="1115478"/>
                    <a:pt x="592821" y="1129863"/>
                    <a:pt x="609600" y="1155032"/>
                  </a:cubicBezTo>
                  <a:cubicBezTo>
                    <a:pt x="630989" y="1187116"/>
                    <a:pt x="646502" y="1224018"/>
                    <a:pt x="673768" y="1251284"/>
                  </a:cubicBezTo>
                  <a:cubicBezTo>
                    <a:pt x="695158" y="1272674"/>
                    <a:pt x="719787" y="1291253"/>
                    <a:pt x="737937" y="1315453"/>
                  </a:cubicBezTo>
                  <a:cubicBezTo>
                    <a:pt x="753979" y="1336842"/>
                    <a:pt x="770523" y="1357864"/>
                    <a:pt x="786063" y="1379621"/>
                  </a:cubicBezTo>
                  <a:cubicBezTo>
                    <a:pt x="797269" y="1395310"/>
                    <a:pt x="805600" y="1413108"/>
                    <a:pt x="818147" y="1427747"/>
                  </a:cubicBezTo>
                  <a:cubicBezTo>
                    <a:pt x="837833" y="1450714"/>
                    <a:pt x="865537" y="1466747"/>
                    <a:pt x="882316" y="1491916"/>
                  </a:cubicBezTo>
                  <a:cubicBezTo>
                    <a:pt x="893011" y="1507958"/>
                    <a:pt x="900767" y="1526409"/>
                    <a:pt x="914400" y="1540042"/>
                  </a:cubicBezTo>
                  <a:cubicBezTo>
                    <a:pt x="997790" y="1623432"/>
                    <a:pt x="931102" y="1524826"/>
                    <a:pt x="994610" y="1604211"/>
                  </a:cubicBezTo>
                  <a:cubicBezTo>
                    <a:pt x="1031040" y="1649749"/>
                    <a:pt x="1029668" y="1671352"/>
                    <a:pt x="1074821" y="1716505"/>
                  </a:cubicBezTo>
                  <a:cubicBezTo>
                    <a:pt x="1201011" y="1842696"/>
                    <a:pt x="1039668" y="1639031"/>
                    <a:pt x="1171074" y="1796716"/>
                  </a:cubicBezTo>
                  <a:cubicBezTo>
                    <a:pt x="1294480" y="1944801"/>
                    <a:pt x="1106489" y="1750230"/>
                    <a:pt x="1251284" y="1876926"/>
                  </a:cubicBezTo>
                  <a:cubicBezTo>
                    <a:pt x="1279740" y="1901825"/>
                    <a:pt x="1300034" y="1936163"/>
                    <a:pt x="1331495" y="1957137"/>
                  </a:cubicBezTo>
                  <a:cubicBezTo>
                    <a:pt x="1432196" y="2024271"/>
                    <a:pt x="1427747" y="1982745"/>
                    <a:pt x="1427747" y="2037347"/>
                  </a:cubicBezTo>
                </a:path>
              </a:pathLst>
            </a:custGeom>
            <a:noFill/>
            <a:ln w="76200">
              <a:solidFill>
                <a:srgbClr val="00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882189" y="5454316"/>
              <a:ext cx="1860885" cy="354178"/>
            </a:xfrm>
            <a:custGeom>
              <a:avLst/>
              <a:gdLst>
                <a:gd name="connsiteX0" fmla="*/ 0 w 1860885"/>
                <a:gd name="connsiteY0" fmla="*/ 0 h 354178"/>
                <a:gd name="connsiteX1" fmla="*/ 80211 w 1860885"/>
                <a:gd name="connsiteY1" fmla="*/ 16042 h 354178"/>
                <a:gd name="connsiteX2" fmla="*/ 176464 w 1860885"/>
                <a:gd name="connsiteY2" fmla="*/ 48126 h 354178"/>
                <a:gd name="connsiteX3" fmla="*/ 320843 w 1860885"/>
                <a:gd name="connsiteY3" fmla="*/ 96252 h 354178"/>
                <a:gd name="connsiteX4" fmla="*/ 417095 w 1860885"/>
                <a:gd name="connsiteY4" fmla="*/ 128337 h 354178"/>
                <a:gd name="connsiteX5" fmla="*/ 465222 w 1860885"/>
                <a:gd name="connsiteY5" fmla="*/ 144379 h 354178"/>
                <a:gd name="connsiteX6" fmla="*/ 641685 w 1860885"/>
                <a:gd name="connsiteY6" fmla="*/ 176463 h 354178"/>
                <a:gd name="connsiteX7" fmla="*/ 737937 w 1860885"/>
                <a:gd name="connsiteY7" fmla="*/ 208547 h 354178"/>
                <a:gd name="connsiteX8" fmla="*/ 802106 w 1860885"/>
                <a:gd name="connsiteY8" fmla="*/ 224589 h 354178"/>
                <a:gd name="connsiteX9" fmla="*/ 850232 w 1860885"/>
                <a:gd name="connsiteY9" fmla="*/ 240631 h 354178"/>
                <a:gd name="connsiteX10" fmla="*/ 914400 w 1860885"/>
                <a:gd name="connsiteY10" fmla="*/ 256673 h 354178"/>
                <a:gd name="connsiteX11" fmla="*/ 1074822 w 1860885"/>
                <a:gd name="connsiteY11" fmla="*/ 304800 h 354178"/>
                <a:gd name="connsiteX12" fmla="*/ 1620253 w 1860885"/>
                <a:gd name="connsiteY12" fmla="*/ 336884 h 354178"/>
                <a:gd name="connsiteX13" fmla="*/ 1860885 w 1860885"/>
                <a:gd name="connsiteY13" fmla="*/ 352926 h 3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0885" h="354178">
                  <a:moveTo>
                    <a:pt x="0" y="0"/>
                  </a:moveTo>
                  <a:cubicBezTo>
                    <a:pt x="26737" y="5347"/>
                    <a:pt x="53905" y="8868"/>
                    <a:pt x="80211" y="16042"/>
                  </a:cubicBezTo>
                  <a:cubicBezTo>
                    <a:pt x="112839" y="24940"/>
                    <a:pt x="144380" y="37431"/>
                    <a:pt x="176464" y="48126"/>
                  </a:cubicBezTo>
                  <a:lnTo>
                    <a:pt x="320843" y="96252"/>
                  </a:lnTo>
                  <a:lnTo>
                    <a:pt x="417095" y="128337"/>
                  </a:lnTo>
                  <a:cubicBezTo>
                    <a:pt x="433137" y="133684"/>
                    <a:pt x="448542" y="141599"/>
                    <a:pt x="465222" y="144379"/>
                  </a:cubicBezTo>
                  <a:cubicBezTo>
                    <a:pt x="496665" y="149619"/>
                    <a:pt x="606454" y="166855"/>
                    <a:pt x="641685" y="176463"/>
                  </a:cubicBezTo>
                  <a:cubicBezTo>
                    <a:pt x="674313" y="185361"/>
                    <a:pt x="705127" y="200345"/>
                    <a:pt x="737937" y="208547"/>
                  </a:cubicBezTo>
                  <a:cubicBezTo>
                    <a:pt x="759327" y="213894"/>
                    <a:pt x="780906" y="218532"/>
                    <a:pt x="802106" y="224589"/>
                  </a:cubicBezTo>
                  <a:cubicBezTo>
                    <a:pt x="818365" y="229234"/>
                    <a:pt x="833973" y="235986"/>
                    <a:pt x="850232" y="240631"/>
                  </a:cubicBezTo>
                  <a:cubicBezTo>
                    <a:pt x="871431" y="246688"/>
                    <a:pt x="893282" y="250338"/>
                    <a:pt x="914400" y="256673"/>
                  </a:cubicBezTo>
                  <a:cubicBezTo>
                    <a:pt x="950879" y="267617"/>
                    <a:pt x="1030447" y="298883"/>
                    <a:pt x="1074822" y="304800"/>
                  </a:cubicBezTo>
                  <a:cubicBezTo>
                    <a:pt x="1232686" y="325848"/>
                    <a:pt x="1486577" y="331072"/>
                    <a:pt x="1620253" y="336884"/>
                  </a:cubicBezTo>
                  <a:cubicBezTo>
                    <a:pt x="1763978" y="360838"/>
                    <a:pt x="1683979" y="352926"/>
                    <a:pt x="1860885" y="352926"/>
                  </a:cubicBezTo>
                </a:path>
              </a:pathLst>
            </a:custGeom>
            <a:noFill/>
            <a:ln w="76200">
              <a:solidFill>
                <a:srgbClr val="00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p:nvSpPr>
        <p:spPr>
          <a:xfrm>
            <a:off x="3481137" y="5229726"/>
            <a:ext cx="385010" cy="368969"/>
          </a:xfrm>
          <a:custGeom>
            <a:avLst/>
            <a:gdLst>
              <a:gd name="connsiteX0" fmla="*/ 48126 w 385010"/>
              <a:gd name="connsiteY0" fmla="*/ 272716 h 368969"/>
              <a:gd name="connsiteX1" fmla="*/ 0 w 385010"/>
              <a:gd name="connsiteY1" fmla="*/ 48127 h 368969"/>
              <a:gd name="connsiteX2" fmla="*/ 16042 w 385010"/>
              <a:gd name="connsiteY2" fmla="*/ 0 h 368969"/>
              <a:gd name="connsiteX3" fmla="*/ 80210 w 385010"/>
              <a:gd name="connsiteY3" fmla="*/ 16042 h 368969"/>
              <a:gd name="connsiteX4" fmla="*/ 96252 w 385010"/>
              <a:gd name="connsiteY4" fmla="*/ 208548 h 368969"/>
              <a:gd name="connsiteX5" fmla="*/ 112295 w 385010"/>
              <a:gd name="connsiteY5" fmla="*/ 256674 h 368969"/>
              <a:gd name="connsiteX6" fmla="*/ 160421 w 385010"/>
              <a:gd name="connsiteY6" fmla="*/ 224590 h 368969"/>
              <a:gd name="connsiteX7" fmla="*/ 224589 w 385010"/>
              <a:gd name="connsiteY7" fmla="*/ 64169 h 368969"/>
              <a:gd name="connsiteX8" fmla="*/ 240631 w 385010"/>
              <a:gd name="connsiteY8" fmla="*/ 320842 h 368969"/>
              <a:gd name="connsiteX9" fmla="*/ 288758 w 385010"/>
              <a:gd name="connsiteY9" fmla="*/ 336885 h 368969"/>
              <a:gd name="connsiteX10" fmla="*/ 304800 w 385010"/>
              <a:gd name="connsiteY10" fmla="*/ 192506 h 368969"/>
              <a:gd name="connsiteX11" fmla="*/ 368968 w 385010"/>
              <a:gd name="connsiteY11" fmla="*/ 256674 h 368969"/>
              <a:gd name="connsiteX12" fmla="*/ 385010 w 385010"/>
              <a:gd name="connsiteY12" fmla="*/ 368969 h 36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010" h="368969">
                <a:moveTo>
                  <a:pt x="48126" y="272716"/>
                </a:moveTo>
                <a:cubicBezTo>
                  <a:pt x="9489" y="176125"/>
                  <a:pt x="0" y="173071"/>
                  <a:pt x="0" y="48127"/>
                </a:cubicBezTo>
                <a:cubicBezTo>
                  <a:pt x="0" y="31217"/>
                  <a:pt x="10695" y="16042"/>
                  <a:pt x="16042" y="0"/>
                </a:cubicBezTo>
                <a:cubicBezTo>
                  <a:pt x="37431" y="5347"/>
                  <a:pt x="72295" y="-4536"/>
                  <a:pt x="80210" y="16042"/>
                </a:cubicBezTo>
                <a:cubicBezTo>
                  <a:pt x="103325" y="76141"/>
                  <a:pt x="87742" y="144722"/>
                  <a:pt x="96252" y="208548"/>
                </a:cubicBezTo>
                <a:cubicBezTo>
                  <a:pt x="98487" y="225310"/>
                  <a:pt x="106947" y="240632"/>
                  <a:pt x="112295" y="256674"/>
                </a:cubicBezTo>
                <a:cubicBezTo>
                  <a:pt x="128337" y="245979"/>
                  <a:pt x="154751" y="243018"/>
                  <a:pt x="160421" y="224590"/>
                </a:cubicBezTo>
                <a:cubicBezTo>
                  <a:pt x="216001" y="43956"/>
                  <a:pt x="109549" y="25822"/>
                  <a:pt x="224589" y="64169"/>
                </a:cubicBezTo>
                <a:cubicBezTo>
                  <a:pt x="229936" y="149727"/>
                  <a:pt x="220997" y="237396"/>
                  <a:pt x="240631" y="320842"/>
                </a:cubicBezTo>
                <a:cubicBezTo>
                  <a:pt x="244504" y="337303"/>
                  <a:pt x="281195" y="352010"/>
                  <a:pt x="288758" y="336885"/>
                </a:cubicBezTo>
                <a:cubicBezTo>
                  <a:pt x="310413" y="293575"/>
                  <a:pt x="299453" y="240632"/>
                  <a:pt x="304800" y="192506"/>
                </a:cubicBezTo>
                <a:cubicBezTo>
                  <a:pt x="359801" y="210840"/>
                  <a:pt x="356746" y="195562"/>
                  <a:pt x="368968" y="256674"/>
                </a:cubicBezTo>
                <a:cubicBezTo>
                  <a:pt x="376383" y="293751"/>
                  <a:pt x="385010" y="368969"/>
                  <a:pt x="385010" y="368969"/>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06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32</a:t>
            </a:fld>
            <a:endParaRPr lang="en-US"/>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457200" y="1524000"/>
                <a:ext cx="83820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t>Select significance level R  (e.g. 0.05).</a:t>
                </a:r>
              </a:p>
              <a:p>
                <a:pPr marL="514350" indent="-514350">
                  <a:buFont typeface="+mj-lt"/>
                  <a:buAutoNum type="arabicPeriod"/>
                </a:pPr>
                <a:r>
                  <a:rPr lang="en-US" dirty="0" smtClean="0"/>
                  <a:t>Observe votes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a:rPr>
                              <m:t>𝑣</m:t>
                            </m:r>
                          </m:e>
                        </m:acc>
                      </m:e>
                      <m:sub>
                        <m:r>
                          <a:rPr lang="en-US" i="1">
                            <a:latin typeface="Cambria Math"/>
                          </a:rPr>
                          <m:t>𝐴</m:t>
                        </m:r>
                      </m:sub>
                    </m:sSub>
                    <m:r>
                      <a:rPr lang="en-US" i="1">
                        <a:latin typeface="Cambria Math"/>
                      </a:rPr>
                      <m:t>&gt;</m:t>
                    </m:r>
                    <m:sSub>
                      <m:sSubPr>
                        <m:ctrlPr>
                          <a:rPr lang="en-US" i="1">
                            <a:latin typeface="Cambria Math"/>
                          </a:rPr>
                        </m:ctrlPr>
                      </m:sSubPr>
                      <m:e>
                        <m:acc>
                          <m:accPr>
                            <m:chr m:val="̂"/>
                            <m:ctrlPr>
                              <a:rPr lang="en-US" i="1">
                                <a:latin typeface="Cambria Math"/>
                              </a:rPr>
                            </m:ctrlPr>
                          </m:accPr>
                          <m:e>
                            <m:r>
                              <a:rPr lang="en-US" i="1">
                                <a:latin typeface="Cambria Math"/>
                              </a:rPr>
                              <m:t>𝑣</m:t>
                            </m:r>
                          </m:e>
                        </m:acc>
                      </m:e>
                      <m:sub>
                        <m:r>
                          <a:rPr lang="en-US" i="1">
                            <a:latin typeface="Cambria Math"/>
                          </a:rPr>
                          <m:t>𝐵</m:t>
                        </m:r>
                      </m:sub>
                    </m:sSub>
                  </m:oMath>
                </a14:m>
                <a:r>
                  <a:rPr lang="en-US" dirty="0" smtClean="0"/>
                  <a:t> .</a:t>
                </a:r>
              </a:p>
              <a:p>
                <a:pPr marL="514350" indent="-514350">
                  <a:buFont typeface="+mj-lt"/>
                  <a:buAutoNum type="arabicPeriod"/>
                </a:pPr>
                <a:r>
                  <a:rPr lang="en-US" dirty="0" smtClean="0"/>
                  <a:t>Compute </a:t>
                </a:r>
                <a14:m>
                  <m:oMath xmlns:m="http://schemas.openxmlformats.org/officeDocument/2006/math">
                    <m:acc>
                      <m:accPr>
                        <m:chr m:val="̂"/>
                        <m:ctrlPr>
                          <a:rPr lang="en-US" b="0" i="1" dirty="0" smtClean="0">
                            <a:latin typeface="Cambria Math"/>
                          </a:rPr>
                        </m:ctrlPr>
                      </m:accPr>
                      <m:e>
                        <m:r>
                          <a:rPr lang="en-US" b="0" i="1" dirty="0" smtClean="0">
                            <a:latin typeface="Cambria Math"/>
                          </a:rPr>
                          <m:t>𝛽</m:t>
                        </m:r>
                      </m:e>
                    </m:acc>
                    <m:r>
                      <a:rPr lang="en-US" b="0" i="1" dirty="0" smtClean="0">
                        <a:latin typeface="Cambria Math"/>
                      </a:rPr>
                      <m:t>=</m:t>
                    </m:r>
                    <m:f>
                      <m:fPr>
                        <m:ctrlPr>
                          <a:rPr lang="en-US" i="1" dirty="0">
                            <a:latin typeface="Cambria Math"/>
                          </a:rPr>
                        </m:ctrlPr>
                      </m:fPr>
                      <m:num>
                        <m:sSub>
                          <m:sSubPr>
                            <m:ctrlPr>
                              <a:rPr lang="en-US" i="1" dirty="0">
                                <a:latin typeface="Cambria Math"/>
                              </a:rPr>
                            </m:ctrlPr>
                          </m:sSubPr>
                          <m:e>
                            <m:acc>
                              <m:accPr>
                                <m:chr m:val="̂"/>
                                <m:ctrlPr>
                                  <a:rPr lang="en-US" i="1" dirty="0">
                                    <a:latin typeface="Cambria Math"/>
                                  </a:rPr>
                                </m:ctrlPr>
                              </m:accPr>
                              <m:e>
                                <m:r>
                                  <a:rPr lang="en-US" i="1" dirty="0">
                                    <a:latin typeface="Cambria Math"/>
                                  </a:rPr>
                                  <m:t>𝑣</m:t>
                                </m:r>
                              </m:e>
                            </m:acc>
                          </m:e>
                          <m:sub>
                            <m:r>
                              <a:rPr lang="en-US" i="1" dirty="0">
                                <a:latin typeface="Cambria Math"/>
                              </a:rPr>
                              <m:t>𝐴</m:t>
                            </m:r>
                          </m:sub>
                        </m:sSub>
                        <m:r>
                          <a:rPr lang="en-US" i="1" dirty="0">
                            <a:latin typeface="Cambria Math"/>
                          </a:rPr>
                          <m:t>−</m:t>
                        </m:r>
                        <m:sSub>
                          <m:sSubPr>
                            <m:ctrlPr>
                              <a:rPr lang="en-US" i="1" dirty="0">
                                <a:latin typeface="Cambria Math"/>
                              </a:rPr>
                            </m:ctrlPr>
                          </m:sSubPr>
                          <m:e>
                            <m:acc>
                              <m:accPr>
                                <m:chr m:val="̂"/>
                                <m:ctrlPr>
                                  <a:rPr lang="en-US" i="1" dirty="0">
                                    <a:latin typeface="Cambria Math"/>
                                  </a:rPr>
                                </m:ctrlPr>
                              </m:accPr>
                              <m:e>
                                <m:r>
                                  <a:rPr lang="en-US" i="1" dirty="0">
                                    <a:latin typeface="Cambria Math"/>
                                  </a:rPr>
                                  <m:t>𝑣</m:t>
                                </m:r>
                              </m:e>
                            </m:acc>
                          </m:e>
                          <m:sub>
                            <m:r>
                              <a:rPr lang="en-US" i="1" dirty="0">
                                <a:latin typeface="Cambria Math"/>
                              </a:rPr>
                              <m:t>𝐵</m:t>
                            </m:r>
                          </m:sub>
                        </m:sSub>
                      </m:num>
                      <m:den>
                        <m:sSup>
                          <m:sSupPr>
                            <m:ctrlPr>
                              <a:rPr lang="en-US" i="1" dirty="0">
                                <a:latin typeface="Cambria Math"/>
                              </a:rPr>
                            </m:ctrlPr>
                          </m:sSupPr>
                          <m:e>
                            <m:acc>
                              <m:accPr>
                                <m:chr m:val="̂"/>
                                <m:ctrlPr>
                                  <a:rPr lang="en-US" i="1" dirty="0">
                                    <a:latin typeface="Cambria Math"/>
                                  </a:rPr>
                                </m:ctrlPr>
                              </m:accPr>
                              <m:e>
                                <m:r>
                                  <a:rPr lang="en-US" b="1" i="1" dirty="0">
                                    <a:latin typeface="Cambria Math"/>
                                  </a:rPr>
                                  <m:t>𝒗</m:t>
                                </m:r>
                              </m:e>
                            </m:acc>
                          </m:e>
                          <m:sup>
                            <m:r>
                              <a:rPr lang="en-US" i="1" dirty="0">
                                <a:latin typeface="Cambria Math"/>
                              </a:rPr>
                              <m:t>0.5</m:t>
                            </m:r>
                          </m:sup>
                        </m:sSup>
                      </m:den>
                    </m:f>
                  </m:oMath>
                </a14:m>
                <a:r>
                  <a:rPr lang="en-US" i="1" dirty="0" smtClean="0"/>
                  <a:t>.</a:t>
                </a:r>
              </a:p>
              <a:p>
                <a:pPr marL="514350" indent="-514350">
                  <a:buFont typeface="+mj-lt"/>
                  <a:buAutoNum type="arabicPeriod"/>
                </a:pPr>
                <a:r>
                  <a:rPr lang="en-US" dirty="0" smtClean="0"/>
                  <a:t>If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b="0" i="0" smtClean="0">
                                <a:latin typeface="Cambria Math"/>
                              </a:rPr>
                              <m:t>max</m:t>
                            </m:r>
                          </m:e>
                          <m:lim>
                            <m:sSub>
                              <m:sSubPr>
                                <m:ctrlPr>
                                  <a:rPr lang="en-US" i="1">
                                    <a:latin typeface="Cambria Math"/>
                                  </a:rPr>
                                </m:ctrlPr>
                              </m:sSubPr>
                              <m:e>
                                <m:r>
                                  <a:rPr lang="en-US" i="1">
                                    <a:latin typeface="Cambria Math"/>
                                  </a:rPr>
                                  <m:t>𝑛</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𝐵</m:t>
                                </m:r>
                              </m:sub>
                            </m:sSub>
                          </m:lim>
                        </m:limLow>
                      </m:fName>
                      <m:e>
                        <m:r>
                          <a:rPr lang="en-US" b="0" i="1" smtClean="0">
                            <a:latin typeface="Cambria Math"/>
                          </a:rPr>
                          <m:t>𝑝</m:t>
                        </m:r>
                      </m:e>
                    </m:func>
                  </m:oMath>
                </a14:m>
                <a:r>
                  <a:rPr lang="en-US" dirty="0" smtClean="0"/>
                  <a:t>-value &lt; R, reject: high confidence.</a:t>
                </a:r>
              </a:p>
              <a:p>
                <a:pPr marL="514350" indent="-514350">
                  <a:buFont typeface="+mj-lt"/>
                  <a:buAutoNum type="arabicPeriod"/>
                </a:pPr>
                <a:r>
                  <a:rPr lang="en-US" dirty="0"/>
                  <a:t>If </a:t>
                </a:r>
                <a14:m>
                  <m:oMath xmlns:m="http://schemas.openxmlformats.org/officeDocument/2006/math">
                    <m:func>
                      <m:funcPr>
                        <m:ctrlPr>
                          <a:rPr lang="en-US" i="1">
                            <a:latin typeface="Cambria Math"/>
                          </a:rPr>
                        </m:ctrlPr>
                      </m:funcPr>
                      <m:fName>
                        <m:limLow>
                          <m:limLowPr>
                            <m:ctrlPr>
                              <a:rPr lang="en-US" i="1">
                                <a:latin typeface="Cambria Math"/>
                              </a:rPr>
                            </m:ctrlPr>
                          </m:limLowPr>
                          <m:e>
                            <m:r>
                              <m:rPr>
                                <m:sty m:val="p"/>
                              </m:rPr>
                              <a:rPr lang="en-US" b="0" i="0" smtClean="0">
                                <a:latin typeface="Cambria Math"/>
                              </a:rPr>
                              <m:t>min</m:t>
                            </m:r>
                          </m:e>
                          <m:lim>
                            <m:sSub>
                              <m:sSubPr>
                                <m:ctrlPr>
                                  <a:rPr lang="en-US" i="1">
                                    <a:latin typeface="Cambria Math"/>
                                  </a:rPr>
                                </m:ctrlPr>
                              </m:sSubPr>
                              <m:e>
                                <m:r>
                                  <a:rPr lang="en-US" i="1">
                                    <a:latin typeface="Cambria Math"/>
                                  </a:rPr>
                                  <m:t>𝑛</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𝑛</m:t>
                                </m:r>
                              </m:e>
                              <m:sub>
                                <m:r>
                                  <a:rPr lang="en-US" i="1">
                                    <a:latin typeface="Cambria Math"/>
                                  </a:rPr>
                                  <m:t>𝐵</m:t>
                                </m:r>
                              </m:sub>
                            </m:sSub>
                          </m:lim>
                        </m:limLow>
                      </m:fName>
                      <m:e>
                        <m:r>
                          <a:rPr lang="en-US" i="1">
                            <a:latin typeface="Cambria Math"/>
                          </a:rPr>
                          <m:t>𝑝</m:t>
                        </m:r>
                      </m:e>
                    </m:func>
                  </m:oMath>
                </a14:m>
                <a:r>
                  <a:rPr lang="en-US" dirty="0"/>
                  <a:t>-value </a:t>
                </a:r>
                <a:r>
                  <a:rPr lang="en-US" dirty="0" smtClean="0"/>
                  <a:t>&gt; </a:t>
                </a:r>
                <a:r>
                  <a:rPr lang="en-US" dirty="0"/>
                  <a:t>R</a:t>
                </a:r>
                <a:r>
                  <a:rPr lang="en-US" dirty="0" smtClean="0"/>
                  <a:t>, don’t: low confidence.</a:t>
                </a:r>
                <a:endParaRPr lang="en-US" dirty="0"/>
              </a:p>
              <a:p>
                <a:pPr marL="514350" indent="-514350">
                  <a:buFont typeface="+mj-lt"/>
                  <a:buAutoNum type="arabicPeriod"/>
                </a:pPr>
                <a:r>
                  <a:rPr lang="en-US" dirty="0" smtClean="0"/>
                  <a:t>Else, inconclusive whether to reject or not.</a:t>
                </a:r>
              </a:p>
              <a:p>
                <a:pPr marL="0" indent="0">
                  <a:buNone/>
                </a:pPr>
                <a:r>
                  <a:rPr lang="en-US" dirty="0"/>
                  <a:t>	</a:t>
                </a:r>
                <a:r>
                  <a:rPr lang="en-US" dirty="0" smtClean="0"/>
                  <a:t>(rare!)</a:t>
                </a:r>
                <a:endParaRPr lang="en-US"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57200" y="1524000"/>
                <a:ext cx="8382000" cy="5029200"/>
              </a:xfrm>
              <a:prstGeom prst="rect">
                <a:avLst/>
              </a:prstGeom>
              <a:blipFill rotWithShape="1">
                <a:blip r:embed="rId3"/>
                <a:stretch>
                  <a:fillRect l="-1891" t="-1818" b="-727"/>
                </a:stretch>
              </a:blipFill>
            </p:spPr>
            <p:txBody>
              <a:bodyPr/>
              <a:lstStyle/>
              <a:p>
                <a:r>
                  <a:rPr lang="en-US">
                    <a:noFill/>
                  </a:rPr>
                  <a:t> </a:t>
                </a:r>
              </a:p>
            </p:txBody>
          </p:sp>
        </mc:Fallback>
      </mc:AlternateContent>
      <p:sp>
        <p:nvSpPr>
          <p:cNvPr id="8" name="Title 10"/>
          <p:cNvSpPr>
            <a:spLocks noGrp="1"/>
          </p:cNvSpPr>
          <p:nvPr>
            <p:ph type="title"/>
          </p:nvPr>
        </p:nvSpPr>
        <p:spPr>
          <a:xfrm>
            <a:off x="457200" y="274638"/>
            <a:ext cx="8229600" cy="1143000"/>
          </a:xfrm>
        </p:spPr>
        <p:txBody>
          <a:bodyPr/>
          <a:lstStyle/>
          <a:p>
            <a:r>
              <a:rPr lang="en-US" dirty="0" smtClean="0"/>
              <a:t>Use this test!</a:t>
            </a:r>
            <a:endParaRPr lang="en-US" dirty="0"/>
          </a:p>
        </p:txBody>
      </p:sp>
    </p:spTree>
    <p:extLst>
      <p:ext uri="{BB962C8B-B14F-4D97-AF65-F5344CB8AC3E}">
        <p14:creationId xmlns:p14="http://schemas.microsoft.com/office/powerpoint/2010/main" val="578418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49950" y="5029200"/>
            <a:ext cx="8462356" cy="838200"/>
          </a:xfrm>
          <a:prstGeom prst="roundRect">
            <a:avLst/>
          </a:prstGeom>
          <a:solidFill>
            <a:srgbClr val="ECF1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274638"/>
            <a:ext cx="8229600" cy="1143000"/>
          </a:xfrm>
        </p:spPr>
        <p:txBody>
          <a:bodyPr/>
          <a:lstStyle/>
          <a:p>
            <a:r>
              <a:rPr lang="en-US" dirty="0" smtClean="0"/>
              <a:t>Outline</a:t>
            </a:r>
            <a:endParaRPr lang="en-US" dirty="0"/>
          </a:p>
        </p:txBody>
      </p:sp>
      <p:sp>
        <p:nvSpPr>
          <p:cNvPr id="8" name="Date Placeholder 3"/>
          <p:cNvSpPr>
            <a:spLocks noGrp="1"/>
          </p:cNvSpPr>
          <p:nvPr>
            <p:ph type="dt" sz="half" idx="10"/>
          </p:nvPr>
        </p:nvSpPr>
        <p:spPr>
          <a:xfrm>
            <a:off x="457200" y="6356350"/>
            <a:ext cx="2133600" cy="365125"/>
          </a:xfrm>
        </p:spPr>
        <p:txBody>
          <a:bodyPr/>
          <a:lstStyle/>
          <a:p>
            <a:r>
              <a:rPr lang="en-US" smtClean="0"/>
              <a:t>March 2012</a:t>
            </a:r>
            <a:endParaRPr lang="en-US"/>
          </a:p>
        </p:txBody>
      </p:sp>
      <p:sp>
        <p:nvSpPr>
          <p:cNvPr id="9" name="Slide Number Placeholder 4"/>
          <p:cNvSpPr>
            <a:spLocks noGrp="1"/>
          </p:cNvSpPr>
          <p:nvPr>
            <p:ph type="sldNum" sz="quarter" idx="12"/>
          </p:nvPr>
        </p:nvSpPr>
        <p:spPr>
          <a:xfrm>
            <a:off x="6553200" y="6356350"/>
            <a:ext cx="2133600" cy="365125"/>
          </a:xfrm>
        </p:spPr>
        <p:txBody>
          <a:bodyPr/>
          <a:lstStyle/>
          <a:p>
            <a:fld id="{34F729EE-6D5C-4C45-812D-A653C7B618B4}" type="slidenum">
              <a:rPr lang="en-US" smtClean="0"/>
              <a:pPr/>
              <a:t>33</a:t>
            </a:fld>
            <a:endParaRPr lang="en-US" dirty="0"/>
          </a:p>
        </p:txBody>
      </p:sp>
      <p:sp>
        <p:nvSpPr>
          <p:cNvPr id="10" name="Content Placeholder 2"/>
          <p:cNvSpPr txBox="1">
            <a:spLocks/>
          </p:cNvSpPr>
          <p:nvPr/>
        </p:nvSpPr>
        <p:spPr>
          <a:xfrm>
            <a:off x="417022" y="1554163"/>
            <a:ext cx="8422178" cy="44656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Background and motivation:  Why study elections in which we </a:t>
            </a:r>
            <a:r>
              <a:rPr lang="en-US" dirty="0" smtClean="0">
                <a:solidFill>
                  <a:srgbClr val="008E00"/>
                </a:solidFill>
              </a:rPr>
              <a:t>expect false-name votes</a:t>
            </a:r>
            <a:r>
              <a:rPr lang="en-US" dirty="0" smtClean="0"/>
              <a:t>?</a:t>
            </a:r>
          </a:p>
          <a:p>
            <a:pPr marL="0" indent="0">
              <a:buNone/>
            </a:pPr>
            <a:endParaRPr lang="en-US" sz="1600" dirty="0" smtClean="0"/>
          </a:p>
          <a:p>
            <a:r>
              <a:rPr lang="en-US" dirty="0" smtClean="0"/>
              <a:t>Our model</a:t>
            </a:r>
          </a:p>
          <a:p>
            <a:pPr marL="0" indent="0">
              <a:buNone/>
            </a:pPr>
            <a:endParaRPr lang="en-US" sz="1600" dirty="0" smtClean="0"/>
          </a:p>
          <a:p>
            <a:r>
              <a:rPr lang="en-US" dirty="0" smtClean="0"/>
              <a:t>How to </a:t>
            </a:r>
            <a:r>
              <a:rPr lang="en-US" b="1" dirty="0" smtClean="0"/>
              <a:t>select</a:t>
            </a:r>
            <a:r>
              <a:rPr lang="en-US" dirty="0" smtClean="0"/>
              <a:t> a false-name-limiting method?</a:t>
            </a:r>
          </a:p>
          <a:p>
            <a:pPr marL="0" indent="0">
              <a:buNone/>
            </a:pPr>
            <a:endParaRPr lang="en-US" sz="1600" dirty="0" smtClean="0"/>
          </a:p>
          <a:p>
            <a:r>
              <a:rPr lang="en-US" dirty="0" smtClean="0"/>
              <a:t>How to </a:t>
            </a:r>
            <a:r>
              <a:rPr lang="en-US" b="1" dirty="0" smtClean="0"/>
              <a:t>evaluate</a:t>
            </a:r>
            <a:r>
              <a:rPr lang="en-US" dirty="0" smtClean="0"/>
              <a:t> the election outcome?</a:t>
            </a:r>
          </a:p>
          <a:p>
            <a:pPr marL="0" indent="0">
              <a:buNone/>
            </a:pPr>
            <a:endParaRPr lang="en-US" sz="1600" dirty="0" smtClean="0"/>
          </a:p>
          <a:p>
            <a:r>
              <a:rPr lang="en-US" dirty="0" smtClean="0"/>
              <a:t>Recap and future work</a:t>
            </a:r>
            <a:endParaRPr lang="en-US" dirty="0"/>
          </a:p>
        </p:txBody>
      </p:sp>
    </p:spTree>
    <p:extLst>
      <p:ext uri="{BB962C8B-B14F-4D97-AF65-F5344CB8AC3E}">
        <p14:creationId xmlns:p14="http://schemas.microsoft.com/office/powerpoint/2010/main" val="3983042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a:xfrm>
            <a:off x="457200" y="6356350"/>
            <a:ext cx="2133600" cy="365125"/>
          </a:xfrm>
        </p:spPr>
        <p:txBody>
          <a:bodyPr/>
          <a:lstStyle/>
          <a:p>
            <a:r>
              <a:rPr lang="en-US" smtClean="0"/>
              <a:t>March 2012</a:t>
            </a:r>
            <a:endParaRPr lang="en-US"/>
          </a:p>
        </p:txBody>
      </p:sp>
      <p:sp>
        <p:nvSpPr>
          <p:cNvPr id="13" name="Slide Number Placeholder 4"/>
          <p:cNvSpPr>
            <a:spLocks noGrp="1"/>
          </p:cNvSpPr>
          <p:nvPr>
            <p:ph type="sldNum" sz="quarter" idx="12"/>
          </p:nvPr>
        </p:nvSpPr>
        <p:spPr>
          <a:xfrm>
            <a:off x="6553200" y="6356350"/>
            <a:ext cx="2133600" cy="365125"/>
          </a:xfrm>
        </p:spPr>
        <p:txBody>
          <a:bodyPr/>
          <a:lstStyle/>
          <a:p>
            <a:fld id="{34F729EE-6D5C-4C45-812D-A653C7B618B4}" type="slidenum">
              <a:rPr lang="en-US" smtClean="0"/>
              <a:pPr/>
              <a:t>34</a:t>
            </a:fld>
            <a:endParaRPr lang="en-US" dirty="0"/>
          </a:p>
        </p:txBody>
      </p:sp>
      <mc:AlternateContent xmlns:mc="http://schemas.openxmlformats.org/markup-compatibility/2006" xmlns:a14="http://schemas.microsoft.com/office/drawing/2010/main">
        <mc:Choice Requires="a14">
          <p:sp>
            <p:nvSpPr>
              <p:cNvPr id="15" name="Content Placeholder 2"/>
              <p:cNvSpPr txBox="1">
                <a:spLocks/>
              </p:cNvSpPr>
              <p:nvPr/>
            </p:nvSpPr>
            <p:spPr>
              <a:xfrm>
                <a:off x="417022" y="2209800"/>
                <a:ext cx="8422178"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a:t>
                </a:r>
                <a:r>
                  <a:rPr lang="en-US" dirty="0"/>
                  <a:t>to </a:t>
                </a:r>
                <a:r>
                  <a:rPr lang="en-US" b="1" dirty="0"/>
                  <a:t>select</a:t>
                </a:r>
                <a:r>
                  <a:rPr lang="en-US" dirty="0"/>
                  <a:t> a false-name-limiting </a:t>
                </a:r>
                <a:r>
                  <a:rPr lang="en-US" dirty="0" smtClean="0"/>
                  <a:t>method?</a:t>
                </a:r>
              </a:p>
              <a:p>
                <a:pPr marL="0" indent="0">
                  <a:buNone/>
                </a:pPr>
                <a:r>
                  <a:rPr lang="en-US" dirty="0"/>
                  <a:t>	</a:t>
                </a:r>
                <a:r>
                  <a:rPr lang="en-US" dirty="0" smtClean="0"/>
                  <a:t>A: Pick the method with the highest  </a:t>
                </a:r>
                <a14:m>
                  <m:oMath xmlns:m="http://schemas.openxmlformats.org/officeDocument/2006/math">
                    <m:f>
                      <m:fPr>
                        <m:ctrlPr>
                          <a:rPr lang="en-US" i="1" smtClean="0">
                            <a:latin typeface="Cambria Math"/>
                          </a:rPr>
                        </m:ctrlPr>
                      </m:fPr>
                      <m:num>
                        <m:r>
                          <a:rPr lang="en-US" b="0" i="1" smtClean="0">
                            <a:latin typeface="Cambria Math"/>
                          </a:rPr>
                          <m:t>𝜇</m:t>
                        </m:r>
                      </m:num>
                      <m:den>
                        <m:r>
                          <a:rPr lang="en-US" b="0" i="1" smtClean="0">
                            <a:latin typeface="Cambria Math"/>
                          </a:rPr>
                          <m:t>𝜎</m:t>
                        </m:r>
                      </m:den>
                    </m:f>
                  </m:oMath>
                </a14:m>
                <a:r>
                  <a:rPr lang="en-US" dirty="0" smtClean="0"/>
                  <a:t> .</a:t>
                </a:r>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417022" y="2209800"/>
                <a:ext cx="8422178" cy="1600200"/>
              </a:xfrm>
              <a:prstGeom prst="rect">
                <a:avLst/>
              </a:prstGeom>
              <a:blipFill rotWithShape="1">
                <a:blip r:embed="rId3" cstate="print"/>
                <a:stretch>
                  <a:fillRect l="-1592" t="-4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1178" y="3924879"/>
                <a:ext cx="8418022" cy="2323521"/>
              </a:xfrm>
              <a:prstGeom prst="rect">
                <a:avLst/>
              </a:prstGeom>
              <a:noFill/>
            </p:spPr>
            <p:txBody>
              <a:bodyPr wrap="square" rtlCol="0">
                <a:spAutoFit/>
              </a:bodyPr>
              <a:lstStyle/>
              <a:p>
                <a:pPr marL="457200" indent="-457200">
                  <a:buFont typeface="Arial" pitchFamily="34" charset="0"/>
                  <a:buChar char="•"/>
                </a:pPr>
                <a:r>
                  <a:rPr lang="en-US" sz="3200" dirty="0" smtClean="0"/>
                  <a:t>How </a:t>
                </a:r>
                <a:r>
                  <a:rPr lang="en-US" sz="3200" dirty="0"/>
                  <a:t>to </a:t>
                </a:r>
                <a:r>
                  <a:rPr lang="en-US" sz="3200" b="1" dirty="0"/>
                  <a:t>evaluate</a:t>
                </a:r>
                <a:r>
                  <a:rPr lang="en-US" sz="3200" dirty="0"/>
                  <a:t> the election </a:t>
                </a:r>
                <a:r>
                  <a:rPr lang="en-US" sz="3200" dirty="0" smtClean="0"/>
                  <a:t>outcome?</a:t>
                </a:r>
                <a:endParaRPr lang="en-US" sz="3200" dirty="0"/>
              </a:p>
              <a:p>
                <a:r>
                  <a:rPr lang="en-US" sz="3200" dirty="0"/>
                  <a:t>	</a:t>
                </a:r>
                <a:r>
                  <a:rPr lang="en-US" sz="3200" dirty="0" smtClean="0"/>
                  <a:t>A</a:t>
                </a:r>
                <a:r>
                  <a:rPr lang="en-US" sz="3200" dirty="0"/>
                  <a:t>: Statistical significance test with</a:t>
                </a:r>
              </a:p>
              <a:p>
                <a:r>
                  <a:rPr lang="en-US" sz="3200" dirty="0" smtClean="0"/>
                  <a:t>			</a:t>
                </a:r>
                <a14:m>
                  <m:oMath xmlns:m="http://schemas.openxmlformats.org/officeDocument/2006/math">
                    <m:acc>
                      <m:accPr>
                        <m:chr m:val="̂"/>
                        <m:ctrlPr>
                          <a:rPr lang="en-US" sz="3200" i="1" dirty="0">
                            <a:latin typeface="Cambria Math"/>
                          </a:rPr>
                        </m:ctrlPr>
                      </m:accPr>
                      <m:e>
                        <m:r>
                          <a:rPr lang="en-US" sz="3200" i="1" dirty="0">
                            <a:latin typeface="Cambria Math"/>
                          </a:rPr>
                          <m:t>𝛽</m:t>
                        </m:r>
                      </m:e>
                    </m:acc>
                    <m:r>
                      <a:rPr lang="en-US" sz="3200" i="1" dirty="0">
                        <a:latin typeface="Cambria Math"/>
                      </a:rPr>
                      <m:t>= </m:t>
                    </m:r>
                    <m:f>
                      <m:fPr>
                        <m:ctrlPr>
                          <a:rPr lang="en-US" sz="3200" i="1" dirty="0">
                            <a:latin typeface="Cambria Math"/>
                          </a:rPr>
                        </m:ctrlPr>
                      </m:fPr>
                      <m:num>
                        <m:sSub>
                          <m:sSubPr>
                            <m:ctrlPr>
                              <a:rPr lang="en-US" sz="3200" i="1" dirty="0">
                                <a:latin typeface="Cambria Math"/>
                              </a:rPr>
                            </m:ctrlPr>
                          </m:sSubPr>
                          <m:e>
                            <m:acc>
                              <m:accPr>
                                <m:chr m:val="̂"/>
                                <m:ctrlPr>
                                  <a:rPr lang="en-US" sz="3200" i="1" dirty="0">
                                    <a:latin typeface="Cambria Math"/>
                                  </a:rPr>
                                </m:ctrlPr>
                              </m:accPr>
                              <m:e>
                                <m:r>
                                  <a:rPr lang="en-US" sz="3200" i="1" dirty="0">
                                    <a:latin typeface="Cambria Math"/>
                                  </a:rPr>
                                  <m:t>𝑣</m:t>
                                </m:r>
                              </m:e>
                            </m:acc>
                          </m:e>
                          <m:sub>
                            <m:r>
                              <a:rPr lang="en-US" sz="3200" i="1" dirty="0">
                                <a:latin typeface="Cambria Math"/>
                              </a:rPr>
                              <m:t>𝐴</m:t>
                            </m:r>
                          </m:sub>
                        </m:sSub>
                        <m:r>
                          <a:rPr lang="en-US" sz="3200" i="1" dirty="0">
                            <a:latin typeface="Cambria Math"/>
                          </a:rPr>
                          <m:t>−</m:t>
                        </m:r>
                        <m:sSub>
                          <m:sSubPr>
                            <m:ctrlPr>
                              <a:rPr lang="en-US" sz="3200" i="1" dirty="0">
                                <a:latin typeface="Cambria Math"/>
                              </a:rPr>
                            </m:ctrlPr>
                          </m:sSubPr>
                          <m:e>
                            <m:acc>
                              <m:accPr>
                                <m:chr m:val="̂"/>
                                <m:ctrlPr>
                                  <a:rPr lang="en-US" sz="3200" i="1" dirty="0">
                                    <a:latin typeface="Cambria Math"/>
                                  </a:rPr>
                                </m:ctrlPr>
                              </m:accPr>
                              <m:e>
                                <m:r>
                                  <a:rPr lang="en-US" sz="3200" i="1" dirty="0">
                                    <a:latin typeface="Cambria Math"/>
                                  </a:rPr>
                                  <m:t>𝑣</m:t>
                                </m:r>
                              </m:e>
                            </m:acc>
                          </m:e>
                          <m:sub>
                            <m:r>
                              <a:rPr lang="en-US" sz="3200" i="1" dirty="0">
                                <a:latin typeface="Cambria Math"/>
                              </a:rPr>
                              <m:t>𝐵</m:t>
                            </m:r>
                          </m:sub>
                        </m:sSub>
                      </m:num>
                      <m:den>
                        <m:sSup>
                          <m:sSupPr>
                            <m:ctrlPr>
                              <a:rPr lang="en-US" sz="3200" i="1" dirty="0">
                                <a:latin typeface="Cambria Math"/>
                              </a:rPr>
                            </m:ctrlPr>
                          </m:sSupPr>
                          <m:e>
                            <m:r>
                              <a:rPr lang="en-US" sz="3200" i="1" dirty="0">
                                <a:latin typeface="Cambria Math"/>
                              </a:rPr>
                              <m:t>𝑣</m:t>
                            </m:r>
                          </m:e>
                          <m:sup>
                            <m:r>
                              <a:rPr lang="en-US" sz="3200" i="1" dirty="0">
                                <a:latin typeface="Cambria Math"/>
                              </a:rPr>
                              <m:t>0.5</m:t>
                            </m:r>
                          </m:sup>
                        </m:sSup>
                      </m:den>
                    </m:f>
                  </m:oMath>
                </a14:m>
                <a:r>
                  <a:rPr lang="en-US" sz="3200" i="1" dirty="0"/>
                  <a:t>  </a:t>
                </a:r>
                <a:endParaRPr lang="en-US" sz="3200" dirty="0"/>
              </a:p>
              <a:p>
                <a:r>
                  <a:rPr lang="en-US" sz="3200" dirty="0" smtClean="0"/>
                  <a:t>	     using max p-value and min p-value.</a:t>
                </a:r>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21178" y="3924879"/>
                <a:ext cx="8418022" cy="2323521"/>
              </a:xfrm>
              <a:prstGeom prst="rect">
                <a:avLst/>
              </a:prstGeom>
              <a:blipFill rotWithShape="1">
                <a:blip r:embed="rId4" cstate="print"/>
                <a:stretch>
                  <a:fillRect l="-1593" t="-3412" b="-682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Summary</a:t>
            </a:r>
            <a:endParaRPr lang="en-US" dirty="0"/>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417022" y="1219201"/>
                <a:ext cx="8422178"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Model: take </a:t>
                </a:r>
                <a14:m>
                  <m:oMath xmlns:m="http://schemas.openxmlformats.org/officeDocument/2006/math">
                    <m:r>
                      <a:rPr lang="en-US" b="0" i="1" smtClean="0">
                        <a:latin typeface="Cambria Math"/>
                      </a:rPr>
                      <m:t>𝜋</m:t>
                    </m:r>
                  </m:oMath>
                </a14:m>
                <a:r>
                  <a:rPr lang="en-US" dirty="0" smtClean="0"/>
                  <a:t> as given, draw votes </a:t>
                </a:r>
                <a:r>
                  <a:rPr lang="en-US" dirty="0" err="1" smtClean="0"/>
                  <a:t>i.i.d</a:t>
                </a:r>
                <a:r>
                  <a:rPr lang="en-US" dirty="0" smtClean="0"/>
                  <a:t>.</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17022" y="1219201"/>
                <a:ext cx="8422178" cy="1143000"/>
              </a:xfrm>
              <a:prstGeom prst="rect">
                <a:avLst/>
              </a:prstGeom>
              <a:blipFill rotWithShape="1">
                <a:blip r:embed="rId5" cstate="print"/>
                <a:stretch>
                  <a:fillRect l="-1592" t="-6383"/>
                </a:stretch>
              </a:blipFill>
            </p:spPr>
            <p:txBody>
              <a:bodyPr/>
              <a:lstStyle/>
              <a:p>
                <a:r>
                  <a:rPr lang="en-US">
                    <a:noFill/>
                  </a:rPr>
                  <a:t> </a:t>
                </a:r>
              </a:p>
            </p:txBody>
          </p:sp>
        </mc:Fallback>
      </mc:AlternateContent>
    </p:spTree>
    <p:extLst>
      <p:ext uri="{BB962C8B-B14F-4D97-AF65-F5344CB8AC3E}">
        <p14:creationId xmlns:p14="http://schemas.microsoft.com/office/powerpoint/2010/main" val="162826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Single-peaked preferences (done)</a:t>
                </a:r>
              </a:p>
              <a:p>
                <a:r>
                  <a:rPr lang="en-US" dirty="0" smtClean="0"/>
                  <a:t>Application to real-world problems</a:t>
                </a:r>
              </a:p>
              <a:p>
                <a:r>
                  <a:rPr lang="en-US" dirty="0" smtClean="0"/>
                  <a:t>Other </a:t>
                </a:r>
                <a:r>
                  <a:rPr lang="en-US" dirty="0"/>
                  <a:t>models or weaker </a:t>
                </a:r>
                <a:r>
                  <a:rPr lang="en-US" dirty="0" smtClean="0"/>
                  <a:t>assumptions</a:t>
                </a:r>
              </a:p>
              <a:p>
                <a:r>
                  <a:rPr lang="en-US" dirty="0" smtClean="0"/>
                  <a:t>How to actually produce distributions </a:t>
                </a:r>
                <a14:m>
                  <m:oMath xmlns:m="http://schemas.openxmlformats.org/officeDocument/2006/math">
                    <m:r>
                      <a:rPr lang="en-US" b="0" i="1" smtClean="0">
                        <a:latin typeface="Cambria Math"/>
                      </a:rPr>
                      <m:t>𝜋</m:t>
                    </m:r>
                  </m:oMath>
                </a14:m>
                <a:r>
                  <a:rPr lang="en-US" dirty="0" smtClean="0"/>
                  <a:t>?</a:t>
                </a:r>
              </a:p>
              <a:p>
                <a:pPr lvl="1"/>
                <a:r>
                  <a:rPr lang="en-US" dirty="0" smtClean="0"/>
                  <a:t>Experimentally</a:t>
                </a:r>
              </a:p>
              <a:p>
                <a:pPr lvl="1"/>
                <a:r>
                  <a:rPr lang="en-US" dirty="0" smtClean="0"/>
                  <a:t>Model agents and utilities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1630" t="-175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35</a:t>
            </a:fld>
            <a:endParaRPr lang="en-US"/>
          </a:p>
        </p:txBody>
      </p:sp>
      <p:sp>
        <p:nvSpPr>
          <p:cNvPr id="6" name="TextBox 5"/>
          <p:cNvSpPr txBox="1"/>
          <p:nvPr/>
        </p:nvSpPr>
        <p:spPr>
          <a:xfrm>
            <a:off x="3352800" y="5378824"/>
            <a:ext cx="2819400" cy="707886"/>
          </a:xfrm>
          <a:prstGeom prst="rect">
            <a:avLst/>
          </a:prstGeom>
          <a:noFill/>
        </p:spPr>
        <p:txBody>
          <a:bodyPr wrap="square" rtlCol="0">
            <a:spAutoFit/>
          </a:bodyPr>
          <a:lstStyle/>
          <a:p>
            <a:r>
              <a:rPr lang="en-US" sz="4000" b="1" dirty="0" smtClean="0"/>
              <a:t>Thanks!</a:t>
            </a:r>
            <a:endParaRPr lang="en-US" sz="4000" b="1" dirty="0"/>
          </a:p>
        </p:txBody>
      </p:sp>
    </p:spTree>
    <p:extLst>
      <p:ext uri="{BB962C8B-B14F-4D97-AF65-F5344CB8AC3E}">
        <p14:creationId xmlns:p14="http://schemas.microsoft.com/office/powerpoint/2010/main" val="3891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Preventing strategic behavior</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Deter or hinder </a:t>
            </a:r>
            <a:r>
              <a:rPr lang="en-US" dirty="0" smtClean="0">
                <a:solidFill>
                  <a:srgbClr val="FF0000"/>
                </a:solidFill>
              </a:rPr>
              <a:t>misreporting</a:t>
            </a:r>
          </a:p>
          <a:p>
            <a:r>
              <a:rPr lang="en-US" dirty="0" smtClean="0"/>
              <a:t>Restricted settings (e.g., single-peaked preferences)</a:t>
            </a:r>
          </a:p>
          <a:p>
            <a:r>
              <a:rPr lang="en-US" dirty="0" smtClean="0"/>
              <a:t>Use computational complexity</a:t>
            </a:r>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4</a:t>
            </a:fld>
            <a:endParaRPr lang="en-US" dirty="0"/>
          </a:p>
        </p:txBody>
      </p:sp>
      <p:pic>
        <p:nvPicPr>
          <p:cNvPr id="6" name="Picture 2" descr="C:\Users\Bo\AppData\Local\Microsoft\Windows\Temporary Internet Files\Content.IE5\LSSB9B8B\MC900432596[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400" y="3953301"/>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Bo\AppData\Local\Microsoft\Windows\Temporary Internet Files\Content.IE5\LSSB9B8B\MC900441334[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05200" y="32766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Bo\AppData\Local\Microsoft\Windows\Temporary Internet Files\Content.IE5\OJ0NLG3P\MC900433847[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29400" y="3953301"/>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8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82550"/>
            <a:ext cx="8229600" cy="908050"/>
          </a:xfrm>
          <a:noFill/>
        </p:spPr>
        <p:txBody>
          <a:bodyPr lIns="0" tIns="0" rIns="0" bIns="0">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sz="4000" dirty="0" smtClean="0"/>
              <a:t>False-name manipulation</a:t>
            </a:r>
          </a:p>
        </p:txBody>
      </p:sp>
      <p:sp>
        <p:nvSpPr>
          <p:cNvPr id="309251" name="Rectangle 3"/>
          <p:cNvSpPr>
            <a:spLocks noGrp="1" noChangeArrowheads="1"/>
          </p:cNvSpPr>
          <p:nvPr>
            <p:ph type="body" idx="1"/>
          </p:nvPr>
        </p:nvSpPr>
        <p:spPr>
          <a:xfrm>
            <a:off x="228600" y="914400"/>
            <a:ext cx="8763000" cy="5638800"/>
          </a:xfrm>
        </p:spPr>
        <p:txBody>
          <a:bodyPr lIns="0" tIns="0" rIns="0" bIns="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smtClean="0"/>
              <a:t>False-name-proof voting mechanisms?</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b="1" dirty="0" smtClean="0"/>
              <a:t>Extremely </a:t>
            </a:r>
            <a:r>
              <a:rPr lang="en-GB" dirty="0" smtClean="0"/>
              <a:t>negative result for voting </a:t>
            </a:r>
            <a:r>
              <a:rPr lang="en-GB" sz="2400" dirty="0" smtClean="0">
                <a:solidFill>
                  <a:srgbClr val="371ECC"/>
                </a:solidFill>
              </a:rPr>
              <a:t>[C., WINE’08]</a:t>
            </a:r>
            <a:endParaRPr lang="en-GB" dirty="0" smtClean="0">
              <a:solidFill>
                <a:srgbClr val="371ECC"/>
              </a:solidFill>
            </a:endParaRP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smtClean="0"/>
              <a:t>Restricting to single-peaked preferences does not help much </a:t>
            </a:r>
            <a:r>
              <a:rPr lang="en-GB" sz="2400" dirty="0" smtClean="0">
                <a:solidFill>
                  <a:srgbClr val="371ECC"/>
                </a:solidFill>
              </a:rPr>
              <a:t>[</a:t>
            </a:r>
            <a:r>
              <a:rPr lang="en-GB" sz="2400" dirty="0" err="1" smtClean="0">
                <a:solidFill>
                  <a:srgbClr val="371ECC"/>
                </a:solidFill>
              </a:rPr>
              <a:t>Todo</a:t>
            </a:r>
            <a:r>
              <a:rPr lang="en-GB" sz="2400" dirty="0" smtClean="0">
                <a:solidFill>
                  <a:srgbClr val="371ECC"/>
                </a:solidFill>
              </a:rPr>
              <a:t>, Iwasaki, </a:t>
            </a:r>
            <a:r>
              <a:rPr lang="en-GB" sz="2400" dirty="0" err="1" smtClean="0">
                <a:solidFill>
                  <a:srgbClr val="371ECC"/>
                </a:solidFill>
              </a:rPr>
              <a:t>Yokoo</a:t>
            </a:r>
            <a:r>
              <a:rPr lang="en-GB" sz="2400" dirty="0" smtClean="0">
                <a:solidFill>
                  <a:srgbClr val="371ECC"/>
                </a:solidFill>
              </a:rPr>
              <a:t>, AAMAS’11]</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sz="2200" dirty="0" smtClean="0"/>
              <a:t>Assume creating additional identifiers comes at a cost </a:t>
            </a:r>
            <a:r>
              <a:rPr lang="en-GB" sz="1700" dirty="0" smtClean="0">
                <a:solidFill>
                  <a:srgbClr val="371ECC"/>
                </a:solidFill>
              </a:rPr>
              <a:t>[</a:t>
            </a:r>
            <a:r>
              <a:rPr lang="en-GB" sz="1700" dirty="0" err="1" smtClean="0">
                <a:solidFill>
                  <a:srgbClr val="371ECC"/>
                </a:solidFill>
              </a:rPr>
              <a:t>Wagman</a:t>
            </a:r>
            <a:r>
              <a:rPr lang="en-GB" sz="1700" dirty="0" smtClean="0">
                <a:solidFill>
                  <a:srgbClr val="371ECC"/>
                </a:solidFill>
              </a:rPr>
              <a:t> &amp; C., AAAI’08]</a:t>
            </a:r>
            <a:endParaRPr lang="en-GB" sz="2200" dirty="0" smtClean="0">
              <a:solidFill>
                <a:srgbClr val="371ECC"/>
              </a:solidFill>
            </a:endParaRP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sz="2200" dirty="0" smtClean="0"/>
              <a:t>Verify some of the identities </a:t>
            </a:r>
            <a:r>
              <a:rPr lang="en-GB" sz="1700" dirty="0" smtClean="0">
                <a:solidFill>
                  <a:srgbClr val="371ECC"/>
                </a:solidFill>
              </a:rPr>
              <a:t>[C., TARK’07]</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sz="2200" dirty="0" smtClean="0"/>
              <a:t>Use social network structure </a:t>
            </a:r>
            <a:r>
              <a:rPr lang="en-GB" sz="1700" dirty="0" smtClean="0">
                <a:solidFill>
                  <a:srgbClr val="371ECC"/>
                </a:solidFill>
              </a:rPr>
              <a:t>[C., </a:t>
            </a:r>
            <a:r>
              <a:rPr lang="en-GB" sz="1700" dirty="0" err="1" smtClean="0">
                <a:solidFill>
                  <a:srgbClr val="371ECC"/>
                </a:solidFill>
              </a:rPr>
              <a:t>Immorlica</a:t>
            </a:r>
            <a:r>
              <a:rPr lang="en-GB" sz="1700" dirty="0" smtClean="0">
                <a:solidFill>
                  <a:srgbClr val="371ECC"/>
                </a:solidFill>
              </a:rPr>
              <a:t>, </a:t>
            </a:r>
            <a:r>
              <a:rPr lang="en-GB" sz="1700" dirty="0" err="1" smtClean="0">
                <a:solidFill>
                  <a:srgbClr val="371ECC"/>
                </a:solidFill>
              </a:rPr>
              <a:t>Letchford</a:t>
            </a:r>
            <a:r>
              <a:rPr lang="en-GB" sz="1700" dirty="0" smtClean="0">
                <a:solidFill>
                  <a:srgbClr val="371ECC"/>
                </a:solidFill>
              </a:rPr>
              <a:t>, Munagala, </a:t>
            </a:r>
            <a:r>
              <a:rPr lang="en-GB" sz="1700" dirty="0" err="1" smtClean="0">
                <a:solidFill>
                  <a:srgbClr val="371ECC"/>
                </a:solidFill>
              </a:rPr>
              <a:t>Wagman</a:t>
            </a:r>
            <a:r>
              <a:rPr lang="en-GB" sz="1700" dirty="0" smtClean="0">
                <a:solidFill>
                  <a:srgbClr val="371ECC"/>
                </a:solidFill>
              </a:rPr>
              <a:t>, WINE’10]</a:t>
            </a:r>
          </a:p>
          <a:p>
            <a:pPr marL="341313" indent="-341313" algn="ctr"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i="1" dirty="0" smtClean="0"/>
              <a:t>Overview article </a:t>
            </a:r>
            <a:r>
              <a:rPr lang="en-GB" sz="2600" dirty="0" smtClean="0">
                <a:solidFill>
                  <a:srgbClr val="371ECC"/>
                </a:solidFill>
              </a:rPr>
              <a:t>[C., </a:t>
            </a:r>
            <a:r>
              <a:rPr lang="en-GB" sz="2600" dirty="0" err="1" smtClean="0">
                <a:solidFill>
                  <a:srgbClr val="371ECC"/>
                </a:solidFill>
              </a:rPr>
              <a:t>Yokoo</a:t>
            </a:r>
            <a:r>
              <a:rPr lang="en-GB" sz="2600" dirty="0" smtClean="0">
                <a:solidFill>
                  <a:srgbClr val="371ECC"/>
                </a:solidFill>
              </a:rPr>
              <a:t>, </a:t>
            </a:r>
            <a:r>
              <a:rPr lang="en-GB" sz="2600" dirty="0" err="1" smtClean="0">
                <a:solidFill>
                  <a:srgbClr val="371ECC"/>
                </a:solidFill>
              </a:rPr>
              <a:t>AIMag</a:t>
            </a:r>
            <a:r>
              <a:rPr lang="en-GB" sz="2600" dirty="0" smtClean="0">
                <a:solidFill>
                  <a:srgbClr val="371ECC"/>
                </a:solidFill>
              </a:rPr>
              <a:t> 2010]</a:t>
            </a:r>
            <a:endParaRPr lang="en-GB" dirty="0" smtClean="0">
              <a:solidFill>
                <a:srgbClr val="371ECC"/>
              </a:solidFill>
            </a:endParaRPr>
          </a:p>
          <a:p>
            <a:pPr marL="0" indent="0" defTabSz="407988">
              <a:buNone/>
              <a:tabLst>
                <a:tab pos="911225" algn="l"/>
                <a:tab pos="1824038" algn="l"/>
                <a:tab pos="2740025" algn="l"/>
                <a:tab pos="3654425" algn="l"/>
                <a:tab pos="4568825" algn="l"/>
                <a:tab pos="5483225" algn="l"/>
                <a:tab pos="6397625" algn="l"/>
                <a:tab pos="7312025" algn="l"/>
                <a:tab pos="8226425" algn="l"/>
                <a:tab pos="9142413" algn="l"/>
              </a:tabLst>
            </a:pPr>
            <a:endParaRPr lang="en-GB" dirty="0" smtClean="0">
              <a:solidFill>
                <a:srgbClr val="371ECC"/>
              </a:solidFill>
            </a:endParaRPr>
          </a:p>
          <a:p>
            <a:pPr marL="0" indent="0"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dirty="0" smtClean="0"/>
              <a:t>Common factor: false-name-</a:t>
            </a:r>
            <a:r>
              <a:rPr lang="en-GB" i="1" dirty="0" smtClean="0"/>
              <a:t>proof</a:t>
            </a:r>
            <a:endParaRPr lang="en-GB" dirty="0" smtClean="0"/>
          </a:p>
        </p:txBody>
      </p:sp>
    </p:spTree>
    <p:extLst>
      <p:ext uri="{BB962C8B-B14F-4D97-AF65-F5344CB8AC3E}">
        <p14:creationId xmlns:p14="http://schemas.microsoft.com/office/powerpoint/2010/main" val="1522315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925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925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925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9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257800"/>
          </a:xfrm>
        </p:spPr>
        <p:txBody>
          <a:bodyPr>
            <a:normAutofit/>
          </a:bodyPr>
          <a:lstStyle/>
          <a:p>
            <a:pPr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False-name-proof voting mechanisms?</a:t>
            </a:r>
          </a:p>
          <a:p>
            <a:pPr defTabSz="407988">
              <a:tabLst>
                <a:tab pos="911225" algn="l"/>
                <a:tab pos="1824038" algn="l"/>
                <a:tab pos="2740025" algn="l"/>
                <a:tab pos="3654425" algn="l"/>
                <a:tab pos="4568825" algn="l"/>
                <a:tab pos="5483225" algn="l"/>
                <a:tab pos="6397625" algn="l"/>
                <a:tab pos="7312025" algn="l"/>
                <a:tab pos="8226425" algn="l"/>
                <a:tab pos="9142413" algn="l"/>
              </a:tabLst>
            </a:pPr>
            <a:r>
              <a:rPr lang="en-GB" b="1" dirty="0"/>
              <a:t>Extremely </a:t>
            </a:r>
            <a:r>
              <a:rPr lang="en-GB" dirty="0"/>
              <a:t>negative result for voting </a:t>
            </a:r>
            <a:r>
              <a:rPr lang="en-GB" sz="2400" dirty="0">
                <a:solidFill>
                  <a:srgbClr val="371ECC"/>
                </a:solidFill>
              </a:rPr>
              <a:t>[C., WINE’08]</a:t>
            </a:r>
            <a:endParaRPr lang="en-GB" dirty="0">
              <a:solidFill>
                <a:srgbClr val="371ECC"/>
              </a:solidFill>
            </a:endParaRPr>
          </a:p>
          <a:p>
            <a:pPr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Restricting to single-peaked preferences does not help much </a:t>
            </a:r>
            <a:r>
              <a:rPr lang="en-GB" sz="2400" dirty="0">
                <a:solidFill>
                  <a:srgbClr val="371ECC"/>
                </a:solidFill>
              </a:rPr>
              <a:t>[</a:t>
            </a:r>
            <a:r>
              <a:rPr lang="en-GB" sz="2400" dirty="0" err="1">
                <a:solidFill>
                  <a:srgbClr val="371ECC"/>
                </a:solidFill>
              </a:rPr>
              <a:t>Todo</a:t>
            </a:r>
            <a:r>
              <a:rPr lang="en-GB" sz="2400" dirty="0">
                <a:solidFill>
                  <a:srgbClr val="371ECC"/>
                </a:solidFill>
              </a:rPr>
              <a:t>, Iwasaki, </a:t>
            </a:r>
            <a:r>
              <a:rPr lang="en-GB" sz="2400" dirty="0" err="1">
                <a:solidFill>
                  <a:srgbClr val="371ECC"/>
                </a:solidFill>
              </a:rPr>
              <a:t>Yokoo</a:t>
            </a:r>
            <a:r>
              <a:rPr lang="en-GB" sz="2400" dirty="0">
                <a:solidFill>
                  <a:srgbClr val="371ECC"/>
                </a:solidFill>
              </a:rPr>
              <a:t>, AAMAS’11]</a:t>
            </a:r>
          </a:p>
          <a:p>
            <a:pPr defTabSz="407988">
              <a:tabLst>
                <a:tab pos="911225" algn="l"/>
                <a:tab pos="1824038" algn="l"/>
                <a:tab pos="2740025" algn="l"/>
                <a:tab pos="3654425" algn="l"/>
                <a:tab pos="4568825" algn="l"/>
                <a:tab pos="5483225" algn="l"/>
                <a:tab pos="6397625" algn="l"/>
                <a:tab pos="7312025" algn="l"/>
                <a:tab pos="8226425" algn="l"/>
                <a:tab pos="9142413" algn="l"/>
              </a:tabLst>
            </a:pPr>
            <a:r>
              <a:rPr lang="en-GB" sz="2200" dirty="0"/>
              <a:t>Assume creating additional identifiers comes at a cost </a:t>
            </a:r>
            <a:r>
              <a:rPr lang="en-GB" sz="1700" dirty="0">
                <a:solidFill>
                  <a:srgbClr val="371ECC"/>
                </a:solidFill>
              </a:rPr>
              <a:t>[</a:t>
            </a:r>
            <a:r>
              <a:rPr lang="en-GB" sz="1700" dirty="0" err="1">
                <a:solidFill>
                  <a:srgbClr val="371ECC"/>
                </a:solidFill>
              </a:rPr>
              <a:t>Wagman</a:t>
            </a:r>
            <a:r>
              <a:rPr lang="en-GB" sz="1700" dirty="0">
                <a:solidFill>
                  <a:srgbClr val="371ECC"/>
                </a:solidFill>
              </a:rPr>
              <a:t> &amp; C., AAAI’08]</a:t>
            </a:r>
            <a:endParaRPr lang="en-GB" sz="2200" dirty="0">
              <a:solidFill>
                <a:srgbClr val="371ECC"/>
              </a:solidFill>
            </a:endParaRPr>
          </a:p>
          <a:p>
            <a:pPr defTabSz="407988">
              <a:tabLst>
                <a:tab pos="911225" algn="l"/>
                <a:tab pos="1824038" algn="l"/>
                <a:tab pos="2740025" algn="l"/>
                <a:tab pos="3654425" algn="l"/>
                <a:tab pos="4568825" algn="l"/>
                <a:tab pos="5483225" algn="l"/>
                <a:tab pos="6397625" algn="l"/>
                <a:tab pos="7312025" algn="l"/>
                <a:tab pos="8226425" algn="l"/>
                <a:tab pos="9142413" algn="l"/>
              </a:tabLst>
            </a:pPr>
            <a:r>
              <a:rPr lang="en-GB" sz="2200" dirty="0"/>
              <a:t>Verify some of the identities </a:t>
            </a:r>
            <a:r>
              <a:rPr lang="en-GB" sz="1700" dirty="0">
                <a:solidFill>
                  <a:srgbClr val="371ECC"/>
                </a:solidFill>
              </a:rPr>
              <a:t>[C., TARK’07]</a:t>
            </a:r>
          </a:p>
          <a:p>
            <a:pPr defTabSz="407988">
              <a:tabLst>
                <a:tab pos="911225" algn="l"/>
                <a:tab pos="1824038" algn="l"/>
                <a:tab pos="2740025" algn="l"/>
                <a:tab pos="3654425" algn="l"/>
                <a:tab pos="4568825" algn="l"/>
                <a:tab pos="5483225" algn="l"/>
                <a:tab pos="6397625" algn="l"/>
                <a:tab pos="7312025" algn="l"/>
                <a:tab pos="8226425" algn="l"/>
                <a:tab pos="9142413" algn="l"/>
              </a:tabLst>
            </a:pPr>
            <a:r>
              <a:rPr lang="en-GB" sz="2200" dirty="0"/>
              <a:t>Use social network structure </a:t>
            </a:r>
            <a:r>
              <a:rPr lang="en-GB" sz="1700" dirty="0">
                <a:solidFill>
                  <a:srgbClr val="371ECC"/>
                </a:solidFill>
              </a:rPr>
              <a:t>[C., </a:t>
            </a:r>
            <a:r>
              <a:rPr lang="en-GB" sz="1700" dirty="0" err="1">
                <a:solidFill>
                  <a:srgbClr val="371ECC"/>
                </a:solidFill>
              </a:rPr>
              <a:t>Immorlica</a:t>
            </a:r>
            <a:r>
              <a:rPr lang="en-GB" sz="1700" dirty="0">
                <a:solidFill>
                  <a:srgbClr val="371ECC"/>
                </a:solidFill>
              </a:rPr>
              <a:t>, </a:t>
            </a:r>
            <a:r>
              <a:rPr lang="en-GB" sz="1700" dirty="0" err="1">
                <a:solidFill>
                  <a:srgbClr val="371ECC"/>
                </a:solidFill>
              </a:rPr>
              <a:t>Letchford</a:t>
            </a:r>
            <a:r>
              <a:rPr lang="en-GB" sz="1700" dirty="0">
                <a:solidFill>
                  <a:srgbClr val="371ECC"/>
                </a:solidFill>
              </a:rPr>
              <a:t>, </a:t>
            </a:r>
            <a:r>
              <a:rPr lang="en-GB" sz="1700" dirty="0" err="1">
                <a:solidFill>
                  <a:srgbClr val="371ECC"/>
                </a:solidFill>
              </a:rPr>
              <a:t>Munagala</a:t>
            </a:r>
            <a:r>
              <a:rPr lang="en-GB" sz="1700" dirty="0">
                <a:solidFill>
                  <a:srgbClr val="371ECC"/>
                </a:solidFill>
              </a:rPr>
              <a:t>, </a:t>
            </a:r>
            <a:r>
              <a:rPr lang="en-GB" sz="1700" dirty="0" err="1">
                <a:solidFill>
                  <a:srgbClr val="371ECC"/>
                </a:solidFill>
              </a:rPr>
              <a:t>Wagman</a:t>
            </a:r>
            <a:r>
              <a:rPr lang="en-GB" sz="1700" dirty="0">
                <a:solidFill>
                  <a:srgbClr val="371ECC"/>
                </a:solidFill>
              </a:rPr>
              <a:t>, WINE’10]</a:t>
            </a:r>
          </a:p>
          <a:p>
            <a:pPr marL="341313" indent="-341313" algn="ctr"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i="1" dirty="0"/>
              <a:t>Overview article </a:t>
            </a:r>
            <a:r>
              <a:rPr lang="en-GB" sz="2600" dirty="0">
                <a:solidFill>
                  <a:srgbClr val="371ECC"/>
                </a:solidFill>
              </a:rPr>
              <a:t>[C., </a:t>
            </a:r>
            <a:r>
              <a:rPr lang="en-GB" sz="2600" dirty="0" err="1">
                <a:solidFill>
                  <a:srgbClr val="371ECC"/>
                </a:solidFill>
              </a:rPr>
              <a:t>Yokoo</a:t>
            </a:r>
            <a:r>
              <a:rPr lang="en-GB" sz="2600" dirty="0">
                <a:solidFill>
                  <a:srgbClr val="371ECC"/>
                </a:solidFill>
              </a:rPr>
              <a:t>, </a:t>
            </a:r>
            <a:r>
              <a:rPr lang="en-GB" sz="2600" dirty="0" err="1">
                <a:solidFill>
                  <a:srgbClr val="371ECC"/>
                </a:solidFill>
              </a:rPr>
              <a:t>AIMag</a:t>
            </a:r>
            <a:r>
              <a:rPr lang="en-GB" sz="2600" dirty="0">
                <a:solidFill>
                  <a:srgbClr val="371ECC"/>
                </a:solidFill>
              </a:rPr>
              <a:t> 2010]</a:t>
            </a:r>
            <a:endParaRPr lang="en-GB" dirty="0">
              <a:solidFill>
                <a:srgbClr val="371ECC"/>
              </a:solidFill>
            </a:endParaRPr>
          </a:p>
          <a:p>
            <a:pPr marL="0" indent="0" defTabSz="407988">
              <a:buNone/>
              <a:tabLst>
                <a:tab pos="911225" algn="l"/>
                <a:tab pos="1824038" algn="l"/>
                <a:tab pos="2740025" algn="l"/>
                <a:tab pos="3654425" algn="l"/>
                <a:tab pos="4568825" algn="l"/>
                <a:tab pos="5483225" algn="l"/>
                <a:tab pos="6397625" algn="l"/>
                <a:tab pos="7312025" algn="l"/>
                <a:tab pos="8226425" algn="l"/>
                <a:tab pos="9142413" algn="l"/>
              </a:tabLst>
            </a:pPr>
            <a:endParaRPr lang="en-GB" dirty="0">
              <a:solidFill>
                <a:srgbClr val="371ECC"/>
              </a:solidFill>
            </a:endParaRPr>
          </a:p>
          <a:p>
            <a:pPr marL="0" indent="0"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dirty="0"/>
              <a:t>Common factor: false-name-</a:t>
            </a:r>
            <a:r>
              <a:rPr lang="en-GB" i="1" dirty="0"/>
              <a:t>proof</a:t>
            </a:r>
            <a:endParaRPr lang="en-GB" dirty="0"/>
          </a:p>
          <a:p>
            <a:endParaRPr lang="en-US" dirty="0"/>
          </a:p>
        </p:txBody>
      </p:sp>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6</a:t>
            </a:fld>
            <a:endParaRPr lang="en-US"/>
          </a:p>
        </p:txBody>
      </p:sp>
      <p:sp>
        <p:nvSpPr>
          <p:cNvPr id="7" name="Rectangle 2"/>
          <p:cNvSpPr>
            <a:spLocks noGrp="1" noChangeArrowheads="1"/>
          </p:cNvSpPr>
          <p:nvPr>
            <p:ph type="title"/>
          </p:nvPr>
        </p:nvSpPr>
        <p:spPr>
          <a:xfrm>
            <a:off x="457200" y="82550"/>
            <a:ext cx="8229600" cy="908050"/>
          </a:xfrm>
          <a:noFill/>
        </p:spPr>
        <p:txBody>
          <a:bodyPr lIns="0" tIns="0" rIns="0" bIns="0">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sz="4000" dirty="0" smtClean="0"/>
              <a:t>False-name manipulation</a:t>
            </a:r>
          </a:p>
        </p:txBody>
      </p:sp>
    </p:spTree>
    <p:extLst>
      <p:ext uri="{BB962C8B-B14F-4D97-AF65-F5344CB8AC3E}">
        <p14:creationId xmlns:p14="http://schemas.microsoft.com/office/powerpoint/2010/main" val="212302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smtClean="0"/>
              <a:t>Let’s at least put up some obstacles</a:t>
            </a:r>
            <a:endParaRPr lang="en-US" dirty="0"/>
          </a:p>
        </p:txBody>
      </p:sp>
      <p:sp>
        <p:nvSpPr>
          <p:cNvPr id="9" name="Date Placeholder 3"/>
          <p:cNvSpPr>
            <a:spLocks noGrp="1"/>
          </p:cNvSpPr>
          <p:nvPr>
            <p:ph type="dt" sz="half" idx="10"/>
          </p:nvPr>
        </p:nvSpPr>
        <p:spPr>
          <a:xfrm>
            <a:off x="457200" y="6356350"/>
            <a:ext cx="2133600" cy="365125"/>
          </a:xfrm>
        </p:spPr>
        <p:txBody>
          <a:bodyPr/>
          <a:lstStyle/>
          <a:p>
            <a:r>
              <a:rPr lang="en-US" smtClean="0"/>
              <a:t>March 2012</a:t>
            </a:r>
            <a:endParaRPr lang="en-US"/>
          </a:p>
        </p:txBody>
      </p:sp>
      <p:sp>
        <p:nvSpPr>
          <p:cNvPr id="10" name="Slide Number Placeholder 4"/>
          <p:cNvSpPr>
            <a:spLocks noGrp="1"/>
          </p:cNvSpPr>
          <p:nvPr>
            <p:ph type="sldNum" sz="quarter" idx="12"/>
          </p:nvPr>
        </p:nvSpPr>
        <p:spPr>
          <a:xfrm>
            <a:off x="6553200" y="6356350"/>
            <a:ext cx="2133600" cy="365125"/>
          </a:xfrm>
        </p:spPr>
        <p:txBody>
          <a:bodyPr/>
          <a:lstStyle/>
          <a:p>
            <a:fld id="{34F729EE-6D5C-4C45-812D-A653C7B618B4}" type="slidenum">
              <a:rPr lang="en-US" smtClean="0"/>
              <a:pPr/>
              <a:t>7</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5580" y="2716292"/>
            <a:ext cx="1865220" cy="742524"/>
          </a:xfrm>
          <a:prstGeom prst="rect">
            <a:avLst/>
          </a:prstGeom>
        </p:spPr>
      </p:pic>
      <p:sp>
        <p:nvSpPr>
          <p:cNvPr id="12" name="TextBox 11"/>
          <p:cNvSpPr txBox="1"/>
          <p:nvPr/>
        </p:nvSpPr>
        <p:spPr>
          <a:xfrm>
            <a:off x="3505200" y="2861102"/>
            <a:ext cx="2286000" cy="415498"/>
          </a:xfrm>
          <a:prstGeom prst="rect">
            <a:avLst/>
          </a:prstGeom>
          <a:noFill/>
        </p:spPr>
        <p:txBody>
          <a:bodyPr wrap="square" rtlCol="0">
            <a:spAutoFit/>
          </a:bodyPr>
          <a:lstStyle/>
          <a:p>
            <a:r>
              <a:rPr lang="en-US" sz="2000" dirty="0" smtClean="0"/>
              <a:t>140.247.232.88</a:t>
            </a:r>
            <a:endParaRPr lang="en-US" sz="2000" dirty="0"/>
          </a:p>
        </p:txBody>
      </p:sp>
      <p:sp>
        <p:nvSpPr>
          <p:cNvPr id="13" name="TextBox 12"/>
          <p:cNvSpPr txBox="1"/>
          <p:nvPr/>
        </p:nvSpPr>
        <p:spPr>
          <a:xfrm>
            <a:off x="5730240" y="2861102"/>
            <a:ext cx="3124200" cy="400110"/>
          </a:xfrm>
          <a:prstGeom prst="rect">
            <a:avLst/>
          </a:prstGeom>
          <a:noFill/>
        </p:spPr>
        <p:txBody>
          <a:bodyPr wrap="square" rtlCol="0">
            <a:spAutoFit/>
          </a:bodyPr>
          <a:lstStyle/>
          <a:p>
            <a:r>
              <a:rPr lang="en-US" sz="2000" dirty="0"/>
              <a:t>jmhzdszx@sharklasers.com</a:t>
            </a:r>
          </a:p>
        </p:txBody>
      </p:sp>
      <p:sp>
        <p:nvSpPr>
          <p:cNvPr id="3" name="TextBox 2"/>
          <p:cNvSpPr txBox="1"/>
          <p:nvPr/>
        </p:nvSpPr>
        <p:spPr>
          <a:xfrm>
            <a:off x="1716180" y="4419600"/>
            <a:ext cx="6589620" cy="1569660"/>
          </a:xfrm>
          <a:prstGeom prst="rect">
            <a:avLst/>
          </a:prstGeom>
          <a:noFill/>
        </p:spPr>
        <p:txBody>
          <a:bodyPr wrap="square" rtlCol="0">
            <a:spAutoFit/>
          </a:bodyPr>
          <a:lstStyle/>
          <a:p>
            <a:r>
              <a:rPr lang="en-US" sz="3200" dirty="0" smtClean="0"/>
              <a:t>Issues:</a:t>
            </a:r>
          </a:p>
          <a:p>
            <a:pPr marL="971550" lvl="1" indent="-514350">
              <a:buFont typeface="+mj-lt"/>
              <a:buAutoNum type="arabicPeriod"/>
            </a:pPr>
            <a:r>
              <a:rPr lang="en-US" sz="3200" dirty="0" smtClean="0"/>
              <a:t>Some still vote multiple times</a:t>
            </a:r>
          </a:p>
          <a:p>
            <a:pPr marL="971550" lvl="1" indent="-514350">
              <a:buFont typeface="+mj-lt"/>
              <a:buAutoNum type="arabicPeriod"/>
            </a:pPr>
            <a:r>
              <a:rPr lang="en-US" sz="3200" dirty="0" smtClean="0"/>
              <a:t>Some don’t vote at all</a:t>
            </a:r>
            <a:endParaRPr lang="en-US" sz="3200" dirty="0"/>
          </a:p>
        </p:txBody>
      </p:sp>
    </p:spTree>
    <p:extLst>
      <p:ext uri="{BB962C8B-B14F-4D97-AF65-F5344CB8AC3E}">
        <p14:creationId xmlns:p14="http://schemas.microsoft.com/office/powerpoint/2010/main" val="779930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2012</a:t>
            </a:r>
            <a:endParaRPr lang="en-US"/>
          </a:p>
        </p:txBody>
      </p:sp>
      <p:sp>
        <p:nvSpPr>
          <p:cNvPr id="5" name="Slide Number Placeholder 4"/>
          <p:cNvSpPr>
            <a:spLocks noGrp="1"/>
          </p:cNvSpPr>
          <p:nvPr>
            <p:ph type="sldNum" sz="quarter" idx="12"/>
          </p:nvPr>
        </p:nvSpPr>
        <p:spPr/>
        <p:txBody>
          <a:bodyPr/>
          <a:lstStyle/>
          <a:p>
            <a:fld id="{34F729EE-6D5C-4C45-812D-A653C7B618B4}" type="slidenum">
              <a:rPr lang="en-US" smtClean="0"/>
              <a:pPr/>
              <a:t>8</a:t>
            </a:fld>
            <a:endParaRPr lang="en-US"/>
          </a:p>
        </p:txBody>
      </p:sp>
      <p:sp>
        <p:nvSpPr>
          <p:cNvPr id="6" name="Title 1"/>
          <p:cNvSpPr>
            <a:spLocks noGrp="1"/>
          </p:cNvSpPr>
          <p:nvPr>
            <p:ph type="title"/>
          </p:nvPr>
        </p:nvSpPr>
        <p:spPr>
          <a:xfrm>
            <a:off x="457200" y="274638"/>
            <a:ext cx="8229600" cy="1143000"/>
          </a:xfrm>
        </p:spPr>
        <p:txBody>
          <a:bodyPr/>
          <a:lstStyle/>
          <a:p>
            <a:r>
              <a:rPr lang="en-US" dirty="0" smtClean="0"/>
              <a:t>Approach</a:t>
            </a:r>
            <a:endParaRPr lang="en-US" dirty="0"/>
          </a:p>
        </p:txBody>
      </p:sp>
      <p:sp>
        <p:nvSpPr>
          <p:cNvPr id="7" name="Content Placeholder 2"/>
          <p:cNvSpPr>
            <a:spLocks noGrp="1"/>
          </p:cNvSpPr>
          <p:nvPr>
            <p:ph idx="1"/>
          </p:nvPr>
        </p:nvSpPr>
        <p:spPr>
          <a:xfrm>
            <a:off x="457200" y="1371600"/>
            <a:ext cx="8229600" cy="4525963"/>
          </a:xfrm>
        </p:spPr>
        <p:txBody>
          <a:bodyPr>
            <a:normAutofit/>
          </a:bodyPr>
          <a:lstStyle/>
          <a:p>
            <a:pPr marL="0" indent="0">
              <a:buNone/>
            </a:pPr>
            <a:r>
              <a:rPr lang="en-US" sz="3000" dirty="0" smtClean="0"/>
              <a:t>Suppose we can experimentally determine how many identities voters tend to use for each method.</a:t>
            </a:r>
          </a:p>
        </p:txBody>
      </p:sp>
      <p:sp>
        <p:nvSpPr>
          <p:cNvPr id="8"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March 2012</a:t>
            </a:r>
            <a:endParaRPr lang="en-US"/>
          </a:p>
        </p:txBody>
      </p:sp>
      <p:sp>
        <p:nvSpPr>
          <p:cNvPr id="9"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F729EE-6D5C-4C45-812D-A653C7B618B4}" type="slidenum">
              <a:rPr lang="en-US" smtClean="0"/>
              <a:pPr/>
              <a:t>8</a:t>
            </a:fld>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5580" y="2716292"/>
            <a:ext cx="1865220" cy="742524"/>
          </a:xfrm>
          <a:prstGeom prst="rect">
            <a:avLst/>
          </a:prstGeom>
        </p:spPr>
      </p:pic>
      <p:sp>
        <p:nvSpPr>
          <p:cNvPr id="15" name="TextBox 14"/>
          <p:cNvSpPr txBox="1"/>
          <p:nvPr/>
        </p:nvSpPr>
        <p:spPr>
          <a:xfrm>
            <a:off x="3505200" y="2861102"/>
            <a:ext cx="2286000" cy="415498"/>
          </a:xfrm>
          <a:prstGeom prst="rect">
            <a:avLst/>
          </a:prstGeom>
          <a:noFill/>
        </p:spPr>
        <p:txBody>
          <a:bodyPr wrap="square" rtlCol="0">
            <a:spAutoFit/>
          </a:bodyPr>
          <a:lstStyle/>
          <a:p>
            <a:r>
              <a:rPr lang="en-US" sz="2000" dirty="0" smtClean="0"/>
              <a:t>140.247.232.88</a:t>
            </a:r>
            <a:endParaRPr lang="en-US" sz="2000" dirty="0"/>
          </a:p>
        </p:txBody>
      </p:sp>
      <p:sp>
        <p:nvSpPr>
          <p:cNvPr id="16" name="TextBox 15"/>
          <p:cNvSpPr txBox="1"/>
          <p:nvPr/>
        </p:nvSpPr>
        <p:spPr>
          <a:xfrm>
            <a:off x="5730240" y="2861102"/>
            <a:ext cx="3124200" cy="400110"/>
          </a:xfrm>
          <a:prstGeom prst="rect">
            <a:avLst/>
          </a:prstGeom>
          <a:noFill/>
        </p:spPr>
        <p:txBody>
          <a:bodyPr wrap="square" rtlCol="0">
            <a:spAutoFit/>
          </a:bodyPr>
          <a:lstStyle/>
          <a:p>
            <a:r>
              <a:rPr lang="en-US" sz="2000" dirty="0"/>
              <a:t>jmhzdszx@sharklasers.com</a:t>
            </a:r>
          </a:p>
        </p:txBody>
      </p:sp>
      <p:graphicFrame>
        <p:nvGraphicFramePr>
          <p:cNvPr id="17" name="Chart 16" descr="# of votes"/>
          <p:cNvGraphicFramePr/>
          <p:nvPr>
            <p:extLst>
              <p:ext uri="{D42A27DB-BD31-4B8C-83A1-F6EECF244321}">
                <p14:modId xmlns:p14="http://schemas.microsoft.com/office/powerpoint/2010/main" val="3371967983"/>
              </p:ext>
            </p:extLst>
          </p:nvPr>
        </p:nvGraphicFramePr>
        <p:xfrm>
          <a:off x="228600" y="3657600"/>
          <a:ext cx="3200400" cy="26527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descr="# of votes"/>
          <p:cNvGraphicFramePr/>
          <p:nvPr>
            <p:extLst>
              <p:ext uri="{D42A27DB-BD31-4B8C-83A1-F6EECF244321}">
                <p14:modId xmlns:p14="http://schemas.microsoft.com/office/powerpoint/2010/main" val="599172815"/>
              </p:ext>
            </p:extLst>
          </p:nvPr>
        </p:nvGraphicFramePr>
        <p:xfrm>
          <a:off x="3048000" y="3657600"/>
          <a:ext cx="3200400" cy="2652712"/>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1272540" y="5969913"/>
            <a:ext cx="2080260" cy="430887"/>
          </a:xfrm>
          <a:prstGeom prst="rect">
            <a:avLst/>
          </a:prstGeom>
          <a:noFill/>
        </p:spPr>
        <p:txBody>
          <a:bodyPr wrap="square" rtlCol="0">
            <a:spAutoFit/>
          </a:bodyPr>
          <a:lstStyle/>
          <a:p>
            <a:r>
              <a:rPr lang="en-US" sz="2200" b="1" dirty="0" smtClean="0"/>
              <a:t># of votes</a:t>
            </a:r>
          </a:p>
        </p:txBody>
      </p:sp>
      <p:graphicFrame>
        <p:nvGraphicFramePr>
          <p:cNvPr id="20" name="Chart 19" descr="# of votes"/>
          <p:cNvGraphicFramePr/>
          <p:nvPr>
            <p:extLst>
              <p:ext uri="{D42A27DB-BD31-4B8C-83A1-F6EECF244321}">
                <p14:modId xmlns:p14="http://schemas.microsoft.com/office/powerpoint/2010/main" val="184557191"/>
              </p:ext>
            </p:extLst>
          </p:nvPr>
        </p:nvGraphicFramePr>
        <p:xfrm>
          <a:off x="5730240" y="3661736"/>
          <a:ext cx="3200400" cy="25807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3907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P spid="19" grpId="0"/>
      <p:bldGraphic spid="2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1000" y="2590800"/>
            <a:ext cx="8462356" cy="914400"/>
          </a:xfrm>
          <a:prstGeom prst="roundRect">
            <a:avLst/>
          </a:prstGeom>
          <a:solidFill>
            <a:srgbClr val="ECF1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Outline</a:t>
            </a:r>
            <a:endParaRPr lang="en-US" dirty="0"/>
          </a:p>
        </p:txBody>
      </p:sp>
      <p:sp>
        <p:nvSpPr>
          <p:cNvPr id="11" name="Date Placeholder 3"/>
          <p:cNvSpPr>
            <a:spLocks noGrp="1"/>
          </p:cNvSpPr>
          <p:nvPr>
            <p:ph type="dt" sz="half" idx="10"/>
          </p:nvPr>
        </p:nvSpPr>
        <p:spPr>
          <a:xfrm>
            <a:off x="457200" y="6356350"/>
            <a:ext cx="2133600" cy="365125"/>
          </a:xfrm>
        </p:spPr>
        <p:txBody>
          <a:bodyPr/>
          <a:lstStyle/>
          <a:p>
            <a:r>
              <a:rPr lang="en-US" smtClean="0"/>
              <a:t>March 2012</a:t>
            </a:r>
            <a:endParaRPr lang="en-US"/>
          </a:p>
        </p:txBody>
      </p:sp>
      <p:sp>
        <p:nvSpPr>
          <p:cNvPr id="12" name="Slide Number Placeholder 4"/>
          <p:cNvSpPr>
            <a:spLocks noGrp="1"/>
          </p:cNvSpPr>
          <p:nvPr>
            <p:ph type="sldNum" sz="quarter" idx="12"/>
          </p:nvPr>
        </p:nvSpPr>
        <p:spPr>
          <a:xfrm>
            <a:off x="6553200" y="6356350"/>
            <a:ext cx="2133600" cy="365125"/>
          </a:xfrm>
        </p:spPr>
        <p:txBody>
          <a:bodyPr/>
          <a:lstStyle/>
          <a:p>
            <a:fld id="{34F729EE-6D5C-4C45-812D-A653C7B618B4}" type="slidenum">
              <a:rPr lang="en-US" smtClean="0"/>
              <a:pPr/>
              <a:t>9</a:t>
            </a:fld>
            <a:endParaRPr lang="en-US" dirty="0"/>
          </a:p>
        </p:txBody>
      </p:sp>
      <p:sp>
        <p:nvSpPr>
          <p:cNvPr id="13" name="Content Placeholder 2"/>
          <p:cNvSpPr txBox="1">
            <a:spLocks/>
          </p:cNvSpPr>
          <p:nvPr/>
        </p:nvSpPr>
        <p:spPr>
          <a:xfrm>
            <a:off x="417022" y="1554163"/>
            <a:ext cx="8422178" cy="44656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Background and motivation:  Why study elections in which we </a:t>
            </a:r>
            <a:r>
              <a:rPr lang="en-US" dirty="0" smtClean="0">
                <a:solidFill>
                  <a:srgbClr val="008E00"/>
                </a:solidFill>
              </a:rPr>
              <a:t>expect false-name votes</a:t>
            </a:r>
            <a:r>
              <a:rPr lang="en-US" dirty="0" smtClean="0"/>
              <a:t>?</a:t>
            </a:r>
          </a:p>
          <a:p>
            <a:pPr marL="0" indent="0">
              <a:buNone/>
            </a:pPr>
            <a:endParaRPr lang="en-US" sz="1600" dirty="0" smtClean="0"/>
          </a:p>
          <a:p>
            <a:r>
              <a:rPr lang="en-US" dirty="0" smtClean="0"/>
              <a:t>Our model</a:t>
            </a:r>
          </a:p>
          <a:p>
            <a:pPr marL="0" indent="0">
              <a:buNone/>
            </a:pPr>
            <a:endParaRPr lang="en-US" sz="1600" dirty="0" smtClean="0"/>
          </a:p>
          <a:p>
            <a:r>
              <a:rPr lang="en-US" dirty="0" smtClean="0"/>
              <a:t>How to </a:t>
            </a:r>
            <a:r>
              <a:rPr lang="en-US" b="1" dirty="0" smtClean="0"/>
              <a:t>select</a:t>
            </a:r>
            <a:r>
              <a:rPr lang="en-US" dirty="0" smtClean="0"/>
              <a:t> a false-name-limiting method?</a:t>
            </a:r>
          </a:p>
          <a:p>
            <a:pPr marL="0" indent="0">
              <a:buNone/>
            </a:pPr>
            <a:endParaRPr lang="en-US" sz="1600" dirty="0" smtClean="0"/>
          </a:p>
          <a:p>
            <a:r>
              <a:rPr lang="en-US" dirty="0" smtClean="0"/>
              <a:t>How to </a:t>
            </a:r>
            <a:r>
              <a:rPr lang="en-US" b="1" dirty="0" smtClean="0"/>
              <a:t>evaluate</a:t>
            </a:r>
            <a:r>
              <a:rPr lang="en-US" dirty="0" smtClean="0"/>
              <a:t> the election outcome?</a:t>
            </a:r>
          </a:p>
          <a:p>
            <a:pPr marL="0" indent="0">
              <a:buNone/>
            </a:pPr>
            <a:endParaRPr lang="en-US" sz="1600" dirty="0" smtClean="0"/>
          </a:p>
          <a:p>
            <a:r>
              <a:rPr lang="en-US" dirty="0" smtClean="0"/>
              <a:t>Recap and future work</a:t>
            </a:r>
            <a:endParaRPr lang="en-US" dirty="0"/>
          </a:p>
        </p:txBody>
      </p:sp>
    </p:spTree>
    <p:extLst>
      <p:ext uri="{BB962C8B-B14F-4D97-AF65-F5344CB8AC3E}">
        <p14:creationId xmlns:p14="http://schemas.microsoft.com/office/powerpoint/2010/main" val="2037942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5517</Words>
  <Application>Microsoft Office PowerPoint</Application>
  <PresentationFormat>On-screen Show (4:3)</PresentationFormat>
  <Paragraphs>493</Paragraphs>
  <Slides>35</Slides>
  <Notes>35</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Evaluating Resistance to False-Name Manipulations in Elections</vt:lpstr>
      <vt:lpstr>Outline</vt:lpstr>
      <vt:lpstr>Motivating Challenge: Poll customers about a potential product</vt:lpstr>
      <vt:lpstr>Preventing strategic behavior</vt:lpstr>
      <vt:lpstr>False-name manipulation</vt:lpstr>
      <vt:lpstr>False-name manipulation</vt:lpstr>
      <vt:lpstr>Let’s at least put up some obstacles</vt:lpstr>
      <vt:lpstr>Approach</vt:lpstr>
      <vt:lpstr>PowerPoint Presentation</vt:lpstr>
      <vt:lpstr>Model</vt:lpstr>
      <vt:lpstr>PowerPoint Presentation</vt:lpstr>
      <vt:lpstr>Outline</vt:lpstr>
      <vt:lpstr>Example</vt:lpstr>
      <vt:lpstr>Problem statement</vt:lpstr>
      <vt:lpstr>Our results</vt:lpstr>
      <vt:lpstr>Selecting a false-name-limiting method</vt:lpstr>
      <vt:lpstr>Selecting a false-name-limiting method</vt:lpstr>
      <vt:lpstr>Question 1 Recap</vt:lpstr>
      <vt:lpstr>Outline</vt:lpstr>
      <vt:lpstr>Analyzing election results</vt:lpstr>
      <vt:lpstr>Statistical hypothesis testing</vt:lpstr>
      <vt:lpstr>Statistical hypothesis testing</vt:lpstr>
      <vt:lpstr>Complication</vt:lpstr>
      <vt:lpstr>Our statistical test</vt:lpstr>
      <vt:lpstr>Example and picking a test statistic</vt:lpstr>
      <vt:lpstr>Selecting a test statistic</vt:lpstr>
      <vt:lpstr>Test statistics that fail</vt:lpstr>
      <vt:lpstr>Test statistics for an election</vt:lpstr>
      <vt:lpstr>The “right” test statistic</vt:lpstr>
      <vt:lpstr>Test statistics for an election</vt:lpstr>
      <vt:lpstr>We can usually tell whether to reject or not</vt:lpstr>
      <vt:lpstr>Use this test!</vt:lpstr>
      <vt:lpstr>Outline</vt:lpstr>
      <vt:lpstr>Summary</vt:lpstr>
      <vt:lpstr>Future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1389</cp:revision>
  <dcterms:created xsi:type="dcterms:W3CDTF">2012-02-27T03:23:00Z</dcterms:created>
  <dcterms:modified xsi:type="dcterms:W3CDTF">2012-03-27T03:30:48Z</dcterms:modified>
</cp:coreProperties>
</file>